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560" r:id="rId2"/>
    <p:sldId id="817" r:id="rId3"/>
    <p:sldId id="819" r:id="rId4"/>
    <p:sldId id="809" r:id="rId5"/>
    <p:sldId id="810" r:id="rId6"/>
    <p:sldId id="793" r:id="rId7"/>
    <p:sldId id="820" r:id="rId8"/>
    <p:sldId id="806" r:id="rId9"/>
    <p:sldId id="772" r:id="rId10"/>
    <p:sldId id="798" r:id="rId11"/>
    <p:sldId id="797" r:id="rId12"/>
    <p:sldId id="799" r:id="rId13"/>
    <p:sldId id="795" r:id="rId14"/>
    <p:sldId id="796" r:id="rId15"/>
    <p:sldId id="774" r:id="rId16"/>
    <p:sldId id="778" r:id="rId17"/>
    <p:sldId id="775" r:id="rId18"/>
    <p:sldId id="777" r:id="rId19"/>
    <p:sldId id="776" r:id="rId20"/>
    <p:sldId id="740" r:id="rId21"/>
    <p:sldId id="759" r:id="rId22"/>
    <p:sldId id="751" r:id="rId23"/>
    <p:sldId id="653" r:id="rId24"/>
    <p:sldId id="654" r:id="rId25"/>
    <p:sldId id="655" r:id="rId26"/>
    <p:sldId id="658" r:id="rId27"/>
    <p:sldId id="656" r:id="rId28"/>
    <p:sldId id="659" r:id="rId29"/>
    <p:sldId id="760" r:id="rId30"/>
    <p:sldId id="663" r:id="rId31"/>
    <p:sldId id="811" r:id="rId32"/>
    <p:sldId id="670" r:id="rId33"/>
    <p:sldId id="764" r:id="rId34"/>
    <p:sldId id="691" r:id="rId35"/>
    <p:sldId id="779" r:id="rId36"/>
    <p:sldId id="710" r:id="rId37"/>
    <p:sldId id="692" r:id="rId38"/>
    <p:sldId id="694" r:id="rId39"/>
    <p:sldId id="699" r:id="rId40"/>
    <p:sldId id="697" r:id="rId41"/>
    <p:sldId id="780" r:id="rId42"/>
    <p:sldId id="765" r:id="rId43"/>
    <p:sldId id="801" r:id="rId44"/>
    <p:sldId id="800" r:id="rId45"/>
    <p:sldId id="707" r:id="rId46"/>
    <p:sldId id="802" r:id="rId47"/>
    <p:sldId id="766" r:id="rId48"/>
    <p:sldId id="723" r:id="rId49"/>
    <p:sldId id="713" r:id="rId50"/>
    <p:sldId id="814" r:id="rId51"/>
    <p:sldId id="816" r:id="rId52"/>
    <p:sldId id="818" r:id="rId53"/>
    <p:sldId id="767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202A"/>
    <a:srgbClr val="CAFEC3"/>
    <a:srgbClr val="7F82FB"/>
    <a:srgbClr val="F81FFB"/>
    <a:srgbClr val="3AFFFE"/>
    <a:srgbClr val="7E3B25"/>
    <a:srgbClr val="FB9927"/>
    <a:srgbClr val="F97250"/>
    <a:srgbClr val="F8212C"/>
    <a:srgbClr val="F80B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60" autoAdjust="0"/>
    <p:restoredTop sz="86395" autoAdjust="0"/>
  </p:normalViewPr>
  <p:slideViewPr>
    <p:cSldViewPr snapToGrid="0" snapToObjects="1">
      <p:cViewPr>
        <p:scale>
          <a:sx n="100" d="100"/>
          <a:sy n="100" d="100"/>
        </p:scale>
        <p:origin x="-1056" y="-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imm:svns:mine:trunk:doc:whataguy:dec13:ncstate:runtim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Sheet1!$B$38</c:f>
              <c:strCache>
                <c:ptCount val="1"/>
                <c:pt idx="0">
                  <c:v>Gale</c:v>
                </c:pt>
              </c:strCache>
            </c:strRef>
          </c:tx>
          <c:invertIfNegative val="0"/>
          <c:cat>
            <c:strRef>
              <c:f>Sheet1!$A$39:$A$49</c:f>
              <c:strCache>
                <c:ptCount val="11"/>
                <c:pt idx="0">
                  <c:v>pom3a</c:v>
                </c:pt>
                <c:pt idx="1">
                  <c:v>pom3b</c:v>
                </c:pt>
                <c:pt idx="2">
                  <c:v>pom3c</c:v>
                </c:pt>
                <c:pt idx="3">
                  <c:v>pom3d</c:v>
                </c:pt>
                <c:pt idx="4">
                  <c:v>Schaffer</c:v>
                </c:pt>
                <c:pt idx="5">
                  <c:v>Srinivas</c:v>
                </c:pt>
                <c:pt idx="6">
                  <c:v>Viennet2</c:v>
                </c:pt>
                <c:pt idx="7">
                  <c:v>Tanaka</c:v>
                </c:pt>
                <c:pt idx="8">
                  <c:v>Osyczka2</c:v>
                </c:pt>
                <c:pt idx="9">
                  <c:v>ZDT1</c:v>
                </c:pt>
                <c:pt idx="10">
                  <c:v>CDA</c:v>
                </c:pt>
              </c:strCache>
            </c:strRef>
          </c:cat>
          <c:val>
            <c:numRef>
              <c:f>Sheet1!$B$39:$B$49</c:f>
              <c:numCache>
                <c:formatCode>General</c:formatCode>
                <c:ptCount val="11"/>
                <c:pt idx="0">
                  <c:v>47.0</c:v>
                </c:pt>
                <c:pt idx="1">
                  <c:v>47.0</c:v>
                </c:pt>
                <c:pt idx="2">
                  <c:v>47.0</c:v>
                </c:pt>
                <c:pt idx="3">
                  <c:v>48.0</c:v>
                </c:pt>
                <c:pt idx="4">
                  <c:v>30.0</c:v>
                </c:pt>
                <c:pt idx="5">
                  <c:v>39.0</c:v>
                </c:pt>
                <c:pt idx="6">
                  <c:v>36.0</c:v>
                </c:pt>
                <c:pt idx="7">
                  <c:v>39.0</c:v>
                </c:pt>
                <c:pt idx="8">
                  <c:v>41.0</c:v>
                </c:pt>
                <c:pt idx="9">
                  <c:v>46.0</c:v>
                </c:pt>
                <c:pt idx="10">
                  <c:v>33.0</c:v>
                </c:pt>
              </c:numCache>
            </c:numRef>
          </c:val>
        </c:ser>
        <c:ser>
          <c:idx val="1"/>
          <c:order val="1"/>
          <c:tx>
            <c:strRef>
              <c:f>Sheet1!$C$38</c:f>
              <c:strCache>
                <c:ptCount val="1"/>
                <c:pt idx="0">
                  <c:v>NSGA-II</c:v>
                </c:pt>
              </c:strCache>
            </c:strRef>
          </c:tx>
          <c:invertIfNegative val="0"/>
          <c:cat>
            <c:strRef>
              <c:f>Sheet1!$A$39:$A$49</c:f>
              <c:strCache>
                <c:ptCount val="11"/>
                <c:pt idx="0">
                  <c:v>pom3a</c:v>
                </c:pt>
                <c:pt idx="1">
                  <c:v>pom3b</c:v>
                </c:pt>
                <c:pt idx="2">
                  <c:v>pom3c</c:v>
                </c:pt>
                <c:pt idx="3">
                  <c:v>pom3d</c:v>
                </c:pt>
                <c:pt idx="4">
                  <c:v>Schaffer</c:v>
                </c:pt>
                <c:pt idx="5">
                  <c:v>Srinivas</c:v>
                </c:pt>
                <c:pt idx="6">
                  <c:v>Viennet2</c:v>
                </c:pt>
                <c:pt idx="7">
                  <c:v>Tanaka</c:v>
                </c:pt>
                <c:pt idx="8">
                  <c:v>Osyczka2</c:v>
                </c:pt>
                <c:pt idx="9">
                  <c:v>ZDT1</c:v>
                </c:pt>
                <c:pt idx="10">
                  <c:v>CDA</c:v>
                </c:pt>
              </c:strCache>
            </c:strRef>
          </c:cat>
          <c:val>
            <c:numRef>
              <c:f>Sheet1!$C$39:$C$49</c:f>
              <c:numCache>
                <c:formatCode>General</c:formatCode>
                <c:ptCount val="11"/>
                <c:pt idx="0">
                  <c:v>1032.0</c:v>
                </c:pt>
                <c:pt idx="1">
                  <c:v>1024.0</c:v>
                </c:pt>
                <c:pt idx="2">
                  <c:v>1010.0</c:v>
                </c:pt>
                <c:pt idx="3">
                  <c:v>1044.0</c:v>
                </c:pt>
                <c:pt idx="4">
                  <c:v>896.0</c:v>
                </c:pt>
                <c:pt idx="5">
                  <c:v>1008.0</c:v>
                </c:pt>
                <c:pt idx="6">
                  <c:v>992.0</c:v>
                </c:pt>
                <c:pt idx="7">
                  <c:v>1048.0</c:v>
                </c:pt>
                <c:pt idx="8">
                  <c:v>1040.0</c:v>
                </c:pt>
                <c:pt idx="9">
                  <c:v>1013.0</c:v>
                </c:pt>
                <c:pt idx="10">
                  <c:v>4000.0</c:v>
                </c:pt>
              </c:numCache>
            </c:numRef>
          </c:val>
        </c:ser>
        <c:ser>
          <c:idx val="2"/>
          <c:order val="2"/>
          <c:tx>
            <c:strRef>
              <c:f>Sheet1!$D$38</c:f>
              <c:strCache>
                <c:ptCount val="1"/>
                <c:pt idx="0">
                  <c:v>SPEA2</c:v>
                </c:pt>
              </c:strCache>
            </c:strRef>
          </c:tx>
          <c:invertIfNegative val="0"/>
          <c:cat>
            <c:strRef>
              <c:f>Sheet1!$A$39:$A$49</c:f>
              <c:strCache>
                <c:ptCount val="11"/>
                <c:pt idx="0">
                  <c:v>pom3a</c:v>
                </c:pt>
                <c:pt idx="1">
                  <c:v>pom3b</c:v>
                </c:pt>
                <c:pt idx="2">
                  <c:v>pom3c</c:v>
                </c:pt>
                <c:pt idx="3">
                  <c:v>pom3d</c:v>
                </c:pt>
                <c:pt idx="4">
                  <c:v>Schaffer</c:v>
                </c:pt>
                <c:pt idx="5">
                  <c:v>Srinivas</c:v>
                </c:pt>
                <c:pt idx="6">
                  <c:v>Viennet2</c:v>
                </c:pt>
                <c:pt idx="7">
                  <c:v>Tanaka</c:v>
                </c:pt>
                <c:pt idx="8">
                  <c:v>Osyczka2</c:v>
                </c:pt>
                <c:pt idx="9">
                  <c:v>ZDT1</c:v>
                </c:pt>
                <c:pt idx="10">
                  <c:v>CDA</c:v>
                </c:pt>
              </c:strCache>
            </c:strRef>
          </c:cat>
          <c:val>
            <c:numRef>
              <c:f>Sheet1!$D$39:$D$49</c:f>
              <c:numCache>
                <c:formatCode>General</c:formatCode>
                <c:ptCount val="11"/>
                <c:pt idx="0">
                  <c:v>1031.0</c:v>
                </c:pt>
                <c:pt idx="1">
                  <c:v>1036.0</c:v>
                </c:pt>
                <c:pt idx="2">
                  <c:v>1032.0</c:v>
                </c:pt>
                <c:pt idx="3">
                  <c:v>1016.0</c:v>
                </c:pt>
                <c:pt idx="4">
                  <c:v>844.0</c:v>
                </c:pt>
                <c:pt idx="5">
                  <c:v>1012.0</c:v>
                </c:pt>
                <c:pt idx="6">
                  <c:v>1008.0</c:v>
                </c:pt>
                <c:pt idx="7">
                  <c:v>1076.0</c:v>
                </c:pt>
                <c:pt idx="8">
                  <c:v>1076.0</c:v>
                </c:pt>
                <c:pt idx="9">
                  <c:v>1032.0</c:v>
                </c:pt>
                <c:pt idx="10">
                  <c:v>3200.0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8399656"/>
        <c:axId val="2118402664"/>
      </c:barChart>
      <c:catAx>
        <c:axId val="211839965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118402664"/>
        <c:crosses val="autoZero"/>
        <c:auto val="1"/>
        <c:lblAlgn val="ctr"/>
        <c:lblOffset val="100"/>
        <c:noMultiLvlLbl val="0"/>
      </c:catAx>
      <c:valAx>
        <c:axId val="2118402664"/>
        <c:scaling>
          <c:orientation val="minMax"/>
          <c:max val="400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118399656"/>
        <c:crosses val="autoZero"/>
        <c:crossBetween val="between"/>
        <c:majorUnit val="1000.0"/>
      </c:valAx>
    </c:plotArea>
    <c:legend>
      <c:legendPos val="b"/>
      <c:layout>
        <c:manualLayout>
          <c:xMode val="edge"/>
          <c:yMode val="edge"/>
          <c:x val="0.303098004739699"/>
          <c:y val="0.103338582677165"/>
          <c:w val="0.442347679840991"/>
          <c:h val="0.0553648293963254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CB591-5333-CC4D-9CB2-683852B04227}" type="datetimeFigureOut">
              <a:rPr lang="en-US" smtClean="0"/>
              <a:t>6/2/15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C2505-B6CA-3648-B5E3-573613DEA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957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B3E48-5811-FA4B-8956-78E6651AF609}" type="datetimeFigureOut">
              <a:rPr lang="en-US" smtClean="0"/>
              <a:t>6/2/15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1E68E-F98E-C341-AA5E-B86E54A3F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964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1E68E-F98E-C341-AA5E-B86E54A3F8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07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A70E2-BB8D-814F-B219-66C2514985F7}" type="datetime1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08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DB8A-5EBD-1448-9EAD-4DE0AAB9E0BA}" type="datetime1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25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D4EF5-3F9E-494E-9CAA-78FD6EBB6CB1}" type="datetime1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67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2A683-0034-AF41-8EAD-B3A0B7D21FB1}" type="datetime1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25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C994-8309-F04C-9F3A-5F65D8B42E36}" type="datetime1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0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C965-A3B2-0245-8084-73B0F7D5F01C}" type="datetime1">
              <a:rPr lang="en-US" smtClean="0"/>
              <a:t>6/2/15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7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CE-3ADD-6C49-A52E-271EE147A093}" type="datetime1">
              <a:rPr lang="en-US" smtClean="0"/>
              <a:t>6/2/15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E2E2-EF90-474A-B9BF-4A090284DC1C}" type="datetime1">
              <a:rPr lang="en-US" smtClean="0"/>
              <a:t>6/2/15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24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1DC22-9390-9F49-8624-7F49987151A2}" type="datetime1">
              <a:rPr lang="en-US" smtClean="0"/>
              <a:t>6/2/15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85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EE17-72FC-2242-AC6A-BFB3F8D79A58}" type="datetime1">
              <a:rPr lang="en-US" smtClean="0"/>
              <a:t>6/2/15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6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4DCDD-DC3B-7448-B5DA-A8C935B6D5BC}" type="datetime1">
              <a:rPr lang="en-US" smtClean="0"/>
              <a:t>6/2/15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3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FF28B-C5B0-2E42-B129-35F5A740AC2D}" type="datetime1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67275" y="920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A4594-8A72-A549-9520-D6AA947EA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5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150898"/>
            <a:ext cx="9618646" cy="7167655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1184727"/>
            <a:ext cx="8648700" cy="19521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bg1"/>
                </a:solidFill>
              </a:rPr>
              <a:t>In the age of Big Data, </a:t>
            </a:r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what </a:t>
            </a:r>
            <a:r>
              <a:rPr lang="en-US" b="1" dirty="0">
                <a:solidFill>
                  <a:schemeClr val="bg1"/>
                </a:solidFill>
              </a:rPr>
              <a:t>role for Software Engineers?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 err="1">
                <a:solidFill>
                  <a:srgbClr val="FFFFFF"/>
                </a:solidFill>
              </a:rPr>
              <a:t>t</a:t>
            </a:r>
            <a:r>
              <a:rPr lang="en-US" b="1" dirty="0" err="1" smtClean="0">
                <a:solidFill>
                  <a:srgbClr val="FFFFFF"/>
                </a:solidFill>
              </a:rPr>
              <a:t>im.menzies@gmail.com</a:t>
            </a:r>
            <a:r>
              <a:rPr lang="en-US" b="1" dirty="0" smtClean="0">
                <a:solidFill>
                  <a:srgbClr val="FFFFFF"/>
                </a:solidFill>
              </a:rPr>
              <a:t/>
            </a:r>
            <a:br>
              <a:rPr lang="en-US" b="1" dirty="0" smtClean="0">
                <a:solidFill>
                  <a:srgbClr val="FFFFFF"/>
                </a:solidFill>
              </a:rPr>
            </a:br>
            <a:r>
              <a:rPr lang="en-US" b="1" dirty="0" err="1" smtClean="0">
                <a:solidFill>
                  <a:srgbClr val="FFFFFF"/>
                </a:solidFill>
              </a:rPr>
              <a:t>lcsee</a:t>
            </a:r>
            <a:r>
              <a:rPr lang="en-US" b="1" dirty="0" smtClean="0">
                <a:solidFill>
                  <a:srgbClr val="FFFFFF"/>
                </a:solidFill>
              </a:rPr>
              <a:t>, wvu, </a:t>
            </a:r>
            <a:r>
              <a:rPr lang="en-US" b="1" dirty="0" err="1" smtClean="0">
                <a:solidFill>
                  <a:srgbClr val="FFFFFF"/>
                </a:solidFill>
              </a:rPr>
              <a:t>usa</a:t>
            </a:r>
            <a:r>
              <a:rPr lang="en-US" b="1" dirty="0">
                <a:solidFill>
                  <a:srgbClr val="FFFFFF"/>
                </a:solidFill>
              </a:rPr>
              <a:t/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 smtClean="0">
                <a:solidFill>
                  <a:srgbClr val="FFFFFF"/>
                </a:solidFill>
              </a:rPr>
              <a:t>mar 2014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5272822"/>
            <a:ext cx="2032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16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80B17"/>
                </a:solidFill>
              </a:rPr>
              <a:t>G</a:t>
            </a:r>
            <a:r>
              <a:rPr lang="en-US" b="1" dirty="0" smtClean="0">
                <a:solidFill>
                  <a:srgbClr val="F80B17"/>
                </a:solidFill>
              </a:rPr>
              <a:t>oal-oriented RE</a:t>
            </a:r>
            <a:endParaRPr lang="en-US" b="1" dirty="0">
              <a:solidFill>
                <a:srgbClr val="F80B1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91770"/>
            <a:ext cx="8229601" cy="4525963"/>
          </a:xfrm>
        </p:spPr>
        <p:txBody>
          <a:bodyPr>
            <a:noAutofit/>
          </a:bodyPr>
          <a:lstStyle/>
          <a:p>
            <a:r>
              <a:rPr lang="en-US" sz="2200" dirty="0" smtClean="0"/>
              <a:t>Axel va</a:t>
            </a:r>
            <a:r>
              <a:rPr lang="en-US" sz="2200" dirty="0"/>
              <a:t>n</a:t>
            </a:r>
            <a:r>
              <a:rPr lang="en-US" sz="2200" dirty="0" smtClean="0"/>
              <a:t> </a:t>
            </a:r>
            <a:r>
              <a:rPr lang="en-US" sz="2200" dirty="0" err="1" smtClean="0"/>
              <a:t>Lamsweerde</a:t>
            </a:r>
            <a:r>
              <a:rPr lang="en-US" sz="2200" dirty="0" smtClean="0"/>
              <a:t>: Goal-Oriented Requirements Engineering: A guides Tour</a:t>
            </a:r>
            <a:r>
              <a:rPr lang="en-US" sz="2200" dirty="0" smtClean="0">
                <a:solidFill>
                  <a:srgbClr val="0000FF"/>
                </a:solidFill>
              </a:rPr>
              <a:t> [</a:t>
            </a:r>
            <a:r>
              <a:rPr lang="en-US" sz="2200" dirty="0" err="1" smtClean="0">
                <a:solidFill>
                  <a:srgbClr val="0000FF"/>
                </a:solidFill>
              </a:rPr>
              <a:t>vanLam</a:t>
            </a:r>
            <a:r>
              <a:rPr lang="en-US" sz="2200" dirty="0" smtClean="0">
                <a:solidFill>
                  <a:srgbClr val="0000FF"/>
                </a:solidFill>
              </a:rPr>
              <a:t> RE’01]</a:t>
            </a:r>
          </a:p>
          <a:p>
            <a:pPr lvl="1"/>
            <a:r>
              <a:rPr lang="en-US" sz="1800" dirty="0" smtClean="0"/>
              <a:t>Goals capture</a:t>
            </a:r>
            <a:r>
              <a:rPr lang="en-US" sz="1800" dirty="0"/>
              <a:t> </a:t>
            </a:r>
            <a:r>
              <a:rPr lang="en-US" sz="1800" dirty="0" smtClean="0"/>
              <a:t>objectives for the system.</a:t>
            </a:r>
          </a:p>
          <a:p>
            <a:pPr lvl="1"/>
            <a:r>
              <a:rPr lang="en-US" sz="1800" dirty="0" smtClean="0"/>
              <a:t> </a:t>
            </a:r>
            <a:r>
              <a:rPr lang="en-US" sz="1800" dirty="0"/>
              <a:t>Goal-oriented </a:t>
            </a:r>
            <a:r>
              <a:rPr lang="en-US" sz="1800" dirty="0" smtClean="0"/>
              <a:t>RE : using goals </a:t>
            </a:r>
            <a:r>
              <a:rPr lang="en-US" sz="1800" dirty="0"/>
              <a:t>for eliciting, </a:t>
            </a:r>
            <a:r>
              <a:rPr lang="en-US" sz="1800" dirty="0" smtClean="0"/>
              <a:t>specifying, </a:t>
            </a:r>
            <a:r>
              <a:rPr lang="en-US" sz="1800" dirty="0"/>
              <a:t>documenting, </a:t>
            </a:r>
            <a:r>
              <a:rPr lang="en-US" sz="1800" dirty="0" smtClean="0"/>
              <a:t>structuring</a:t>
            </a:r>
            <a:r>
              <a:rPr lang="en-US" sz="1800" dirty="0"/>
              <a:t>, </a:t>
            </a:r>
            <a:r>
              <a:rPr lang="en-US" sz="1800" dirty="0" smtClean="0"/>
              <a:t>elaborating,  analyzing</a:t>
            </a:r>
            <a:r>
              <a:rPr lang="en-US" sz="1800" dirty="0"/>
              <a:t>, negotiating, </a:t>
            </a:r>
            <a:r>
              <a:rPr lang="en-US" sz="1800" dirty="0" smtClean="0"/>
              <a:t>modifying </a:t>
            </a:r>
            <a:r>
              <a:rPr lang="en-US" sz="1800" dirty="0"/>
              <a:t>requirements. 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10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17876" y="3476793"/>
            <a:ext cx="6976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 </a:t>
            </a:r>
            <a:r>
              <a:rPr lang="en-US" sz="5000" dirty="0" smtClean="0"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5000" dirty="0"/>
          </a:p>
        </p:txBody>
      </p:sp>
      <p:sp>
        <p:nvSpPr>
          <p:cNvPr id="17" name="TextBox 16"/>
          <p:cNvSpPr txBox="1"/>
          <p:nvPr/>
        </p:nvSpPr>
        <p:spPr>
          <a:xfrm>
            <a:off x="4552977" y="4597022"/>
            <a:ext cx="7272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5000" dirty="0"/>
          </a:p>
        </p:txBody>
      </p:sp>
      <p:sp>
        <p:nvSpPr>
          <p:cNvPr id="18" name="TextBox 17"/>
          <p:cNvSpPr txBox="1"/>
          <p:nvPr/>
        </p:nvSpPr>
        <p:spPr>
          <a:xfrm>
            <a:off x="4552977" y="3522760"/>
            <a:ext cx="556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5000" dirty="0"/>
          </a:p>
        </p:txBody>
      </p:sp>
      <p:sp>
        <p:nvSpPr>
          <p:cNvPr id="19" name="TextBox 18"/>
          <p:cNvSpPr txBox="1"/>
          <p:nvPr/>
        </p:nvSpPr>
        <p:spPr>
          <a:xfrm>
            <a:off x="2717876" y="4571553"/>
            <a:ext cx="556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50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604157" y="3476793"/>
            <a:ext cx="4983843" cy="3131924"/>
            <a:chOff x="604157" y="3476793"/>
            <a:chExt cx="4983843" cy="313192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04157" y="4384534"/>
              <a:ext cx="4983843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04157" y="3476793"/>
              <a:ext cx="11194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Mostly </a:t>
              </a:r>
            </a:p>
            <a:p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manual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4157" y="4573445"/>
              <a:ext cx="14540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Mostly </a:t>
              </a:r>
            </a:p>
            <a:p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automatic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010562" y="3522760"/>
              <a:ext cx="0" cy="2921457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04157" y="5534025"/>
              <a:ext cx="4983843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450071" y="5591511"/>
              <a:ext cx="1385866" cy="991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Notation-</a:t>
              </a:r>
              <a:b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based</a:t>
              </a:r>
              <a:b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e.g. UML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26378" y="5617676"/>
              <a:ext cx="1134595" cy="991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b="1" dirty="0" smtClean="0">
                  <a:solidFill>
                    <a:srgbClr val="FF0000"/>
                  </a:solidFill>
                </a:rPr>
                <a:t>Search-</a:t>
              </a:r>
              <a:br>
                <a:rPr lang="en-US" sz="2400" b="1" dirty="0" smtClean="0">
                  <a:solidFill>
                    <a:srgbClr val="FF0000"/>
                  </a:solidFill>
                </a:rPr>
              </a:br>
              <a:r>
                <a:rPr lang="en-US" sz="2400" b="1" dirty="0" smtClean="0">
                  <a:solidFill>
                    <a:srgbClr val="FF0000"/>
                  </a:solidFill>
                </a:rPr>
                <a:t>based</a:t>
              </a:r>
            </a:p>
            <a:p>
              <a:pPr algn="ctr">
                <a:lnSpc>
                  <a:spcPct val="80000"/>
                </a:lnSpc>
              </a:pPr>
              <a:r>
                <a:rPr lang="en-US" sz="2400" b="1" dirty="0" smtClean="0">
                  <a:solidFill>
                    <a:srgbClr val="FF0000"/>
                  </a:solidFill>
                </a:rPr>
                <a:t>SE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982241" y="3392016"/>
            <a:ext cx="3161759" cy="2625717"/>
            <a:chOff x="9332697" y="614151"/>
            <a:chExt cx="3161759" cy="2625717"/>
          </a:xfrm>
        </p:grpSpPr>
        <p:pic>
          <p:nvPicPr>
            <p:cNvPr id="34" name="Picture 33" descr="Screen Shot 2012-11-24 at 11.19.3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2697" y="614151"/>
              <a:ext cx="3161759" cy="2268326"/>
            </a:xfrm>
            <a:prstGeom prst="rect">
              <a:avLst/>
            </a:prstGeom>
            <a:noFill/>
          </p:spPr>
        </p:pic>
        <p:sp>
          <p:nvSpPr>
            <p:cNvPr id="35" name="TextBox 34"/>
            <p:cNvSpPr txBox="1"/>
            <p:nvPr/>
          </p:nvSpPr>
          <p:spPr>
            <a:xfrm>
              <a:off x="10425105" y="2870536"/>
              <a:ext cx="1078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[Kang’90]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798" y="3392015"/>
            <a:ext cx="3489101" cy="289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48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31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“</a:t>
            </a:r>
            <a:r>
              <a:rPr lang="en-US" sz="3200" b="1" dirty="0" smtClean="0">
                <a:solidFill>
                  <a:srgbClr val="FF0000"/>
                </a:solidFill>
              </a:rPr>
              <a:t>Big Models</a:t>
            </a:r>
            <a:r>
              <a:rPr lang="en-US" sz="3200" dirty="0" smtClean="0"/>
              <a:t>”: </a:t>
            </a:r>
            <a:r>
              <a:rPr lang="en-US" sz="3200" i="1" dirty="0" smtClean="0"/>
              <a:t>More and more people writing and running  more  and more models </a:t>
            </a:r>
            <a:br>
              <a:rPr lang="en-US" sz="3200" i="1" dirty="0" smtClean="0"/>
            </a:br>
            <a:endParaRPr lang="en-US" sz="3200" i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2950848" y="4336665"/>
            <a:ext cx="2981055" cy="2250093"/>
            <a:chOff x="518831" y="3811901"/>
            <a:chExt cx="4094459" cy="2912292"/>
          </a:xfrm>
        </p:grpSpPr>
        <p:pic>
          <p:nvPicPr>
            <p:cNvPr id="6" name="Picture 5" descr="75d953edb6d13cbe0399ba5c8e139262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769" y="3811901"/>
              <a:ext cx="3923521" cy="266145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010952" y="5368225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1"/>
                  </a:solidFill>
                </a:rPr>
                <a:t>Berkeley</a:t>
              </a:r>
              <a:endParaRPr 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32781" y="5151293"/>
              <a:ext cx="1014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2"/>
                  </a:solidFill>
                </a:rPr>
                <a:t>Stanford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20352" y="4408343"/>
              <a:ext cx="1341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</a:rPr>
                <a:t>Washington</a:t>
              </a:r>
              <a:endParaRPr lang="en-US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7217" y="5635355"/>
              <a:ext cx="781872" cy="3666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500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8831" y="3892504"/>
              <a:ext cx="870259" cy="3666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2500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31583" y="6333689"/>
              <a:ext cx="811631" cy="3666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2004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67954" y="6357568"/>
              <a:ext cx="835732" cy="3666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2009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37954" y="6340039"/>
              <a:ext cx="782435" cy="3666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2013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7200" y="1900336"/>
            <a:ext cx="3100807" cy="1946179"/>
            <a:chOff x="4471654" y="1761836"/>
            <a:chExt cx="3100807" cy="1946179"/>
          </a:xfrm>
        </p:grpSpPr>
        <p:pic>
          <p:nvPicPr>
            <p:cNvPr id="19" name="Picture 18" descr="Screen Shot 2013-12-19 at 2.34.1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0140" y="1900336"/>
              <a:ext cx="2322321" cy="1807679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4471654" y="1761836"/>
              <a:ext cx="1556971" cy="27699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http://</a:t>
              </a:r>
              <a:r>
                <a:rPr lang="en-US" sz="1200" dirty="0" err="1">
                  <a:solidFill>
                    <a:srgbClr val="FFFFFF"/>
                  </a:solidFill>
                </a:rPr>
                <a:t>goo.gl</a:t>
              </a:r>
              <a:r>
                <a:rPr lang="en-US" sz="1200" dirty="0">
                  <a:solidFill>
                    <a:srgbClr val="FFFFFF"/>
                  </a:solidFill>
                </a:rPr>
                <a:t>/</a:t>
              </a:r>
              <a:r>
                <a:rPr lang="en-US" sz="1200" dirty="0" err="1">
                  <a:solidFill>
                    <a:srgbClr val="FFFFFF"/>
                  </a:solidFill>
                </a:rPr>
                <a:t>MJuxSt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83078" y="6433905"/>
            <a:ext cx="2133600" cy="365125"/>
          </a:xfrm>
        </p:spPr>
        <p:txBody>
          <a:bodyPr/>
          <a:lstStyle/>
          <a:p>
            <a:fld id="{375A4594-8A72-A549-9520-D6AA947EAD7B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705084" y="1787170"/>
            <a:ext cx="4355987" cy="2098627"/>
            <a:chOff x="4471654" y="4316288"/>
            <a:chExt cx="4355987" cy="2098627"/>
          </a:xfrm>
        </p:grpSpPr>
        <p:pic>
          <p:nvPicPr>
            <p:cNvPr id="16" name="Picture 15" descr="Screen Shot 2013-12-19 at 2.29.07 PM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5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470" y="4502293"/>
              <a:ext cx="2390778" cy="191262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767870" y="4918954"/>
              <a:ext cx="1059771" cy="1007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Great coders are  </a:t>
              </a:r>
              <a:r>
                <a:rPr lang="en-US" sz="1400" dirty="0" smtClean="0"/>
                <a:t>today’s </a:t>
              </a:r>
            </a:p>
            <a:p>
              <a:pPr>
                <a:lnSpc>
                  <a:spcPct val="70000"/>
                </a:lnSpc>
              </a:pPr>
              <a:r>
                <a:rPr lang="en-US" sz="1400" dirty="0" smtClean="0"/>
                <a:t>rock </a:t>
              </a:r>
              <a:r>
                <a:rPr lang="en-US" sz="1400" dirty="0"/>
                <a:t>stars</a:t>
              </a:r>
              <a:r>
                <a:rPr lang="en-US" sz="1400" dirty="0" smtClean="0"/>
                <a:t>.</a:t>
              </a:r>
              <a:br>
                <a:rPr lang="en-US" sz="1400" dirty="0" smtClean="0"/>
              </a:br>
              <a:r>
                <a:rPr lang="en-US" sz="1400" dirty="0" smtClean="0"/>
                <a:t/>
              </a:r>
              <a:br>
                <a:rPr lang="en-US" sz="1400" dirty="0" smtClean="0"/>
              </a:br>
              <a:r>
                <a:rPr lang="en-US" sz="1400" dirty="0" smtClean="0"/>
                <a:t> --</a:t>
              </a:r>
              <a:r>
                <a:rPr lang="en-US" sz="1400" dirty="0" err="1" smtClean="0"/>
                <a:t>Will.i.am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71654" y="4316288"/>
              <a:ext cx="1450275" cy="27699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http://</a:t>
              </a:r>
              <a:r>
                <a:rPr lang="en-US" sz="1200" dirty="0" err="1">
                  <a:solidFill>
                    <a:schemeClr val="bg1"/>
                  </a:solidFill>
                </a:rPr>
                <a:t>goo.gl</a:t>
              </a:r>
              <a:r>
                <a:rPr lang="en-US" sz="1200" dirty="0">
                  <a:solidFill>
                    <a:schemeClr val="bg1"/>
                  </a:solidFill>
                </a:rPr>
                <a:t>/</a:t>
              </a:r>
              <a:r>
                <a:rPr lang="en-US" sz="1200" dirty="0" err="1">
                  <a:solidFill>
                    <a:schemeClr val="bg1"/>
                  </a:solidFill>
                </a:rPr>
                <a:t>ljFtX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574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80B17"/>
                </a:solidFill>
              </a:rPr>
              <a:t>T</a:t>
            </a:r>
            <a:r>
              <a:rPr lang="en-US" b="1" dirty="0" smtClean="0">
                <a:solidFill>
                  <a:srgbClr val="F80B17"/>
                </a:solidFill>
              </a:rPr>
              <a:t>he CPU Crisis</a:t>
            </a:r>
            <a:endParaRPr lang="en-US" b="1" dirty="0">
              <a:solidFill>
                <a:srgbClr val="F80B1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7886"/>
            <a:ext cx="7646258" cy="4525963"/>
          </a:xfrm>
        </p:spPr>
        <p:txBody>
          <a:bodyPr/>
          <a:lstStyle/>
          <a:p>
            <a:r>
              <a:rPr lang="en-US" dirty="0" smtClean="0"/>
              <a:t>You do the math.</a:t>
            </a:r>
          </a:p>
          <a:p>
            <a:r>
              <a:rPr lang="en-US" dirty="0" smtClean="0"/>
              <a:t>What happens to a resource when</a:t>
            </a:r>
          </a:p>
          <a:p>
            <a:pPr lvl="1"/>
            <a:r>
              <a:rPr lang="en-US" dirty="0" smtClean="0"/>
              <a:t>an exponentially increasing number of people ,</a:t>
            </a:r>
          </a:p>
          <a:p>
            <a:pPr lvl="1"/>
            <a:r>
              <a:rPr lang="en-US" dirty="0" smtClean="0"/>
              <a:t>make exponentially increasing demands </a:t>
            </a:r>
            <a:r>
              <a:rPr lang="en-US" dirty="0"/>
              <a:t>u</a:t>
            </a:r>
            <a:r>
              <a:rPr lang="en-US" dirty="0" smtClean="0"/>
              <a:t>pon it?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537" y="3618963"/>
            <a:ext cx="4552922" cy="303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49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en-US" b="1" dirty="0">
                <a:solidFill>
                  <a:srgbClr val="FF0000"/>
                </a:solidFill>
              </a:rPr>
              <a:t>Big Models</a:t>
            </a:r>
            <a:r>
              <a:rPr lang="en-US" dirty="0" smtClean="0"/>
              <a:t>”</a:t>
            </a:r>
            <a:r>
              <a:rPr lang="en-US" dirty="0"/>
              <a:t> </a:t>
            </a:r>
            <a:r>
              <a:rPr lang="en-US" dirty="0" smtClean="0"/>
              <a:t>and the </a:t>
            </a:r>
            <a:r>
              <a:rPr lang="en-US" b="1" dirty="0" smtClean="0">
                <a:solidFill>
                  <a:srgbClr val="F80B17"/>
                </a:solidFill>
              </a:rPr>
              <a:t>CPU crisis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 #1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398682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Cognitive models of the agents (both pilots and computers) </a:t>
            </a:r>
          </a:p>
          <a:p>
            <a:pPr lvl="1"/>
            <a:r>
              <a:rPr lang="en-US" sz="1800" dirty="0" smtClean="0"/>
              <a:t>Late descent, </a:t>
            </a:r>
          </a:p>
          <a:p>
            <a:pPr lvl="1"/>
            <a:r>
              <a:rPr lang="en-US" sz="1800" dirty="0" smtClean="0"/>
              <a:t>Unpredicted rerouting, </a:t>
            </a:r>
          </a:p>
          <a:p>
            <a:pPr lvl="1"/>
            <a:r>
              <a:rPr lang="en-US" sz="1800" dirty="0" smtClean="0"/>
              <a:t>Different tailwind conditions</a:t>
            </a:r>
          </a:p>
          <a:p>
            <a:r>
              <a:rPr lang="en-US" sz="2600" dirty="0" smtClean="0"/>
              <a:t>Goal: validate operations procedures (are they safe?)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47975" y="1676399"/>
            <a:ext cx="4038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NASA’s analysts want to explore 7000 scenarios.</a:t>
            </a:r>
          </a:p>
          <a:p>
            <a:pPr lvl="1"/>
            <a:r>
              <a:rPr lang="en-US" sz="2000" dirty="0" smtClean="0"/>
              <a:t>With current tools (NSGA-II)</a:t>
            </a:r>
          </a:p>
          <a:p>
            <a:pPr lvl="1"/>
            <a:r>
              <a:rPr lang="en-US" sz="2000" dirty="0" smtClean="0"/>
              <a:t>300 weeks to complete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 smtClean="0"/>
              <a:t>Limited access to hardware</a:t>
            </a:r>
          </a:p>
          <a:p>
            <a:pPr lvl="1"/>
            <a:r>
              <a:rPr lang="en-US" sz="2000" dirty="0" smtClean="0"/>
              <a:t>Queue of researchers wanting hardware access</a:t>
            </a:r>
          </a:p>
          <a:p>
            <a:pPr lvl="1"/>
            <a:r>
              <a:rPr lang="en-US" sz="2000" dirty="0" smtClean="0"/>
              <a:t>Hardware pulled away if in-flight incidents for manned space missions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130708235908-ac-asiana-crash-latest-simon-pkg-00015126-story-bod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5" y="4628358"/>
            <a:ext cx="3639671" cy="20503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56846" y="6032375"/>
            <a:ext cx="1616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Asiana</a:t>
            </a:r>
            <a:r>
              <a:rPr lang="en-US" i="1" dirty="0"/>
              <a:t> </a:t>
            </a:r>
            <a:r>
              <a:rPr lang="en-US" i="1" dirty="0" smtClean="0"/>
              <a:t>Airlines</a:t>
            </a:r>
          </a:p>
          <a:p>
            <a:r>
              <a:rPr lang="en-US" i="1" dirty="0" smtClean="0"/>
              <a:t>Flight </a:t>
            </a:r>
            <a:r>
              <a:rPr lang="en-US" i="1" dirty="0"/>
              <a:t>214</a:t>
            </a:r>
          </a:p>
        </p:txBody>
      </p:sp>
    </p:spTree>
    <p:extLst>
      <p:ext uri="{BB962C8B-B14F-4D97-AF65-F5344CB8AC3E}">
        <p14:creationId xmlns:p14="http://schemas.microsoft.com/office/powerpoint/2010/main" val="2893624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en-US" b="1" dirty="0">
                <a:solidFill>
                  <a:srgbClr val="FF0000"/>
                </a:solidFill>
              </a:rPr>
              <a:t>Big Models</a:t>
            </a:r>
            <a:r>
              <a:rPr lang="en-US" dirty="0" smtClean="0"/>
              <a:t>”</a:t>
            </a:r>
            <a:r>
              <a:rPr lang="en-US" dirty="0"/>
              <a:t> </a:t>
            </a:r>
            <a:r>
              <a:rPr lang="en-US" dirty="0" smtClean="0"/>
              <a:t>and the </a:t>
            </a:r>
            <a:r>
              <a:rPr lang="en-US" b="1" dirty="0" smtClean="0">
                <a:solidFill>
                  <a:srgbClr val="F80B17"/>
                </a:solidFill>
              </a:rPr>
              <a:t>CPU crisis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 #2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74" y="1902979"/>
            <a:ext cx="7280343" cy="25505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0682" y="4798321"/>
            <a:ext cx="6902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• Very rapid agile software development</a:t>
            </a:r>
          </a:p>
          <a:p>
            <a:r>
              <a:rPr lang="en-US" sz="2400" dirty="0" smtClean="0"/>
              <a:t>• Continually retesting all code</a:t>
            </a:r>
          </a:p>
          <a:p>
            <a:r>
              <a:rPr lang="en-US" sz="2400" dirty="0" smtClean="0"/>
              <a:t>• 4 billion unit tests  Jan to Oct 2013</a:t>
            </a:r>
          </a:p>
          <a:p>
            <a:r>
              <a:rPr lang="en-US" sz="2400" dirty="0" smtClean="0"/>
              <a:t>• Welcome to the resource economy.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5543452" y="5864898"/>
            <a:ext cx="2799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</a:t>
            </a:r>
            <a:r>
              <a:rPr lang="en-US" sz="2400" b="1" dirty="0" smtClean="0">
                <a:solidFill>
                  <a:srgbClr val="0000FF"/>
                </a:solidFill>
              </a:rPr>
              <a:t>[</a:t>
            </a:r>
            <a:r>
              <a:rPr lang="en-US" sz="2400" b="1" dirty="0" err="1" smtClean="0">
                <a:solidFill>
                  <a:srgbClr val="0000FF"/>
                </a:solidFill>
              </a:rPr>
              <a:t>Stokely</a:t>
            </a:r>
            <a:r>
              <a:rPr lang="en-US" sz="2400" b="1" dirty="0" smtClean="0">
                <a:solidFill>
                  <a:srgbClr val="0000FF"/>
                </a:solidFill>
              </a:rPr>
              <a:t> et al. 2009] 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397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80B17"/>
                </a:solidFill>
              </a:rPr>
              <a:t>Search-based SE (SBSE)</a:t>
            </a:r>
            <a:endParaRPr lang="en-US" b="1" dirty="0">
              <a:solidFill>
                <a:srgbClr val="F80B17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778000"/>
            <a:ext cx="8387976" cy="4876800"/>
          </a:xfrm>
        </p:spPr>
        <p:txBody>
          <a:bodyPr>
            <a:noAutofit/>
          </a:bodyPr>
          <a:lstStyle/>
          <a:p>
            <a:r>
              <a:rPr lang="en-US" sz="2400" dirty="0"/>
              <a:t>﻿</a:t>
            </a:r>
            <a:r>
              <a:rPr lang="en-US" sz="2400" dirty="0" smtClean="0"/>
              <a:t>Many SE activities are like optimization </a:t>
            </a:r>
            <a:br>
              <a:rPr lang="en-US" sz="2400" dirty="0" smtClean="0"/>
            </a:br>
            <a:r>
              <a:rPr lang="en-US" sz="2400" dirty="0" smtClean="0"/>
              <a:t>problems </a:t>
            </a:r>
            <a:r>
              <a:rPr lang="en-US" sz="2400" dirty="0" smtClean="0">
                <a:solidFill>
                  <a:srgbClr val="0000FF"/>
                </a:solidFill>
              </a:rPr>
              <a:t>[Harman,Jones’01]</a:t>
            </a:r>
            <a:r>
              <a:rPr lang="en-US" sz="2400" dirty="0" smtClean="0"/>
              <a:t>.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Due </a:t>
            </a:r>
            <a:r>
              <a:rPr lang="en-US" sz="2400" dirty="0"/>
              <a:t>to </a:t>
            </a:r>
            <a:r>
              <a:rPr lang="en-US" sz="2400" dirty="0" smtClean="0"/>
              <a:t>computational complexity, </a:t>
            </a:r>
            <a:r>
              <a:rPr lang="en-US" sz="2400" dirty="0"/>
              <a:t>exact optimization </a:t>
            </a:r>
            <a:r>
              <a:rPr lang="en-US" sz="2400" dirty="0" smtClean="0"/>
              <a:t>methods can be impractical </a:t>
            </a:r>
            <a:r>
              <a:rPr lang="en-US" sz="2400" dirty="0"/>
              <a:t>for </a:t>
            </a:r>
            <a:r>
              <a:rPr lang="en-US" sz="2400" dirty="0" smtClean="0"/>
              <a:t>large SBSE problems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/>
              <a:t>So researchers and practitioners use </a:t>
            </a:r>
            <a:r>
              <a:rPr lang="en-US" sz="2400" dirty="0" err="1"/>
              <a:t>metaheuristic</a:t>
            </a:r>
            <a:r>
              <a:rPr lang="en-US" sz="2400" dirty="0"/>
              <a:t> search to find near optimal or good-enough solutions.</a:t>
            </a:r>
          </a:p>
          <a:p>
            <a:pPr lvl="1"/>
            <a:r>
              <a:rPr lang="en-US" sz="2000" dirty="0" smtClean="0"/>
              <a:t>E.g. simulated annealing </a:t>
            </a:r>
            <a:r>
              <a:rPr lang="en-US" sz="2000" dirty="0" smtClean="0">
                <a:solidFill>
                  <a:srgbClr val="0000FF"/>
                </a:solidFill>
              </a:rPr>
              <a:t>[</a:t>
            </a:r>
            <a:r>
              <a:rPr lang="en-US" sz="2000" dirty="0" err="1" smtClean="0">
                <a:solidFill>
                  <a:srgbClr val="0000FF"/>
                </a:solidFill>
              </a:rPr>
              <a:t>Rosenbluth</a:t>
            </a:r>
            <a:r>
              <a:rPr lang="en-US" sz="2000" dirty="0" smtClean="0">
                <a:solidFill>
                  <a:srgbClr val="0000FF"/>
                </a:solidFill>
              </a:rPr>
              <a:t> et al.’53]</a:t>
            </a:r>
          </a:p>
          <a:p>
            <a:pPr lvl="1"/>
            <a:r>
              <a:rPr lang="en-US" sz="2000" dirty="0" smtClean="0"/>
              <a:t>E.g</a:t>
            </a:r>
            <a:r>
              <a:rPr lang="en-US" sz="2000" dirty="0"/>
              <a:t>. genetic </a:t>
            </a:r>
            <a:r>
              <a:rPr lang="en-US" sz="2000" dirty="0" smtClean="0"/>
              <a:t>algorithms</a:t>
            </a:r>
            <a:r>
              <a:rPr lang="en-US" sz="2000" dirty="0" smtClean="0">
                <a:solidFill>
                  <a:srgbClr val="0000FF"/>
                </a:solidFill>
              </a:rPr>
              <a:t> [Goldberg’79]</a:t>
            </a:r>
            <a:r>
              <a:rPr lang="en-US" sz="2000" dirty="0" smtClean="0"/>
              <a:t> </a:t>
            </a:r>
            <a:endParaRPr lang="en-US" sz="2000" dirty="0"/>
          </a:p>
          <a:p>
            <a:pPr lvl="1"/>
            <a:r>
              <a:rPr lang="en-US" sz="2000" dirty="0" smtClean="0"/>
              <a:t>E.g</a:t>
            </a:r>
            <a:r>
              <a:rPr lang="en-US" sz="2000" dirty="0"/>
              <a:t>. </a:t>
            </a:r>
            <a:r>
              <a:rPr lang="en-US" sz="2000" dirty="0" err="1"/>
              <a:t>tabu</a:t>
            </a:r>
            <a:r>
              <a:rPr lang="en-US" sz="2000" dirty="0"/>
              <a:t> </a:t>
            </a:r>
            <a:r>
              <a:rPr lang="en-US" sz="2000" dirty="0" smtClean="0"/>
              <a:t>search</a:t>
            </a:r>
            <a:r>
              <a:rPr lang="en-US" sz="2000" dirty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[Glover86]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94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3093"/>
            <a:ext cx="8358251" cy="500120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Repeat till happy or exhausted</a:t>
            </a:r>
          </a:p>
          <a:p>
            <a:pPr lvl="1"/>
            <a:r>
              <a:rPr lang="en-US" sz="2000" dirty="0" smtClean="0"/>
              <a:t>Selection (cull the herd)</a:t>
            </a:r>
            <a:endParaRPr lang="en-US" sz="2000" dirty="0"/>
          </a:p>
          <a:p>
            <a:pPr lvl="1"/>
            <a:r>
              <a:rPr lang="en-US" sz="2000" dirty="0" smtClean="0"/>
              <a:t>Cross-over (the rude bit)</a:t>
            </a:r>
          </a:p>
          <a:p>
            <a:pPr lvl="1"/>
            <a:r>
              <a:rPr lang="en-US" sz="2000" dirty="0" smtClean="0"/>
              <a:t>Mutation (stochastic jiggle)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80" y="3352772"/>
            <a:ext cx="3695799" cy="3239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655" y="269316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Pareto optimality and </a:t>
            </a:r>
            <a:br>
              <a:rPr lang="en-US" sz="4000" dirty="0" smtClean="0"/>
            </a:br>
            <a:r>
              <a:rPr lang="en-US" sz="4000" dirty="0" smtClean="0"/>
              <a:t>evolutionary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49" y="3811317"/>
            <a:ext cx="6073775" cy="25747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55467" y="5975315"/>
            <a:ext cx="262662" cy="229977"/>
          </a:xfrm>
          <a:prstGeom prst="rect">
            <a:avLst/>
          </a:prstGeom>
          <a:solidFill>
            <a:srgbClr val="F8212C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1475" y="5836191"/>
            <a:ext cx="262662" cy="229977"/>
          </a:xfrm>
          <a:prstGeom prst="rect">
            <a:avLst/>
          </a:prstGeom>
          <a:solidFill>
            <a:srgbClr val="F97250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01489" y="5606214"/>
            <a:ext cx="262662" cy="229977"/>
          </a:xfrm>
          <a:prstGeom prst="rect">
            <a:avLst/>
          </a:prstGeom>
          <a:solidFill>
            <a:srgbClr val="FB9927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79563" y="5137592"/>
            <a:ext cx="262662" cy="229977"/>
          </a:xfrm>
          <a:prstGeom prst="rect">
            <a:avLst/>
          </a:prstGeom>
          <a:solidFill>
            <a:srgbClr val="3AFFFE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rgbClr val="000000"/>
                </a:solidFill>
              </a:rPr>
              <a:t>5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07340" y="5424882"/>
            <a:ext cx="262662" cy="229977"/>
          </a:xfrm>
          <a:prstGeom prst="rect">
            <a:avLst/>
          </a:prstGeom>
          <a:solidFill>
            <a:srgbClr val="7E3B25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38541" y="5137592"/>
            <a:ext cx="262662" cy="229977"/>
          </a:xfrm>
          <a:prstGeom prst="rect">
            <a:avLst/>
          </a:prstGeom>
          <a:solidFill>
            <a:srgbClr val="F81FFB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6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0851" y="4846280"/>
            <a:ext cx="262662" cy="229977"/>
          </a:xfrm>
          <a:prstGeom prst="rect">
            <a:avLst/>
          </a:prstGeom>
          <a:solidFill>
            <a:srgbClr val="7F82FB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7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37911" y="4638257"/>
            <a:ext cx="262662" cy="229977"/>
          </a:xfrm>
          <a:prstGeom prst="rect">
            <a:avLst/>
          </a:prstGeom>
          <a:solidFill>
            <a:srgbClr val="CAFEC3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6604613" y="4316425"/>
            <a:ext cx="262662" cy="229977"/>
          </a:xfrm>
          <a:prstGeom prst="rect">
            <a:avLst/>
          </a:prstGeom>
          <a:solidFill>
            <a:srgbClr val="E9202A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9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41650" y="1699308"/>
            <a:ext cx="3459225" cy="225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Pareto frontier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	</a:t>
            </a:r>
            <a:r>
              <a:rPr lang="en-US" sz="2400" dirty="0" smtClean="0"/>
              <a:t>-- </a:t>
            </a:r>
            <a:r>
              <a:rPr lang="en-US" sz="2000" dirty="0" smtClean="0"/>
              <a:t>better on some </a:t>
            </a:r>
            <a:br>
              <a:rPr lang="en-US" sz="2000" dirty="0" smtClean="0"/>
            </a:br>
            <a:r>
              <a:rPr lang="en-US" sz="2000" dirty="0" smtClean="0"/>
              <a:t>           criteria, worse on none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Selection</a:t>
            </a:r>
            <a:r>
              <a:rPr lang="en-US" sz="2400" dirty="0"/>
              <a:t>: </a:t>
            </a:r>
            <a:r>
              <a:rPr lang="en-US" sz="2400" dirty="0" smtClean="0"/>
              <a:t> 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	</a:t>
            </a:r>
            <a:r>
              <a:rPr lang="en-US" sz="2000" dirty="0" smtClean="0"/>
              <a:t>-- generation</a:t>
            </a:r>
            <a:r>
              <a:rPr lang="en-US" sz="2000" dirty="0"/>
              <a:t>[i+1] </a:t>
            </a:r>
            <a:r>
              <a:rPr lang="en-US" sz="2000" dirty="0" smtClean="0"/>
              <a:t>comes </a:t>
            </a:r>
            <a:br>
              <a:rPr lang="en-US" sz="2000" dirty="0" smtClean="0"/>
            </a:br>
            <a:r>
              <a:rPr lang="en-US" sz="2000" dirty="0" smtClean="0"/>
              <a:t>            from Pareto </a:t>
            </a:r>
            <a:r>
              <a:rPr lang="en-US" sz="2000" dirty="0"/>
              <a:t>frontier of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      generation</a:t>
            </a:r>
            <a:r>
              <a:rPr lang="en-US" sz="2000" dirty="0"/>
              <a:t>[</a:t>
            </a:r>
            <a:r>
              <a:rPr lang="en-US" sz="2000" dirty="0" err="1"/>
              <a:t>i</a:t>
            </a:r>
            <a:r>
              <a:rPr lang="en-US" sz="2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0780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Applications of SBSE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09" y="1417638"/>
            <a:ext cx="8505914" cy="5003885"/>
          </a:xfrm>
        </p:spPr>
        <p:txBody>
          <a:bodyPr>
            <a:noAutofit/>
          </a:bodyPr>
          <a:lstStyle/>
          <a:p>
            <a:pPr marL="1778000" indent="-1778000">
              <a:lnSpc>
                <a:spcPct val="110000"/>
              </a:lnSpc>
              <a:buNone/>
              <a:tabLst>
                <a:tab pos="1778000" algn="l"/>
              </a:tabLst>
            </a:pPr>
            <a:r>
              <a:rPr lang="en-GB" sz="1400" dirty="0" smtClean="0"/>
              <a:t> 1. </a:t>
            </a:r>
            <a:r>
              <a:rPr lang="en-GB" sz="1400" dirty="0"/>
              <a:t>Requirements 	</a:t>
            </a:r>
            <a:r>
              <a:rPr lang="en-GB" sz="1400" b="1" dirty="0">
                <a:solidFill>
                  <a:srgbClr val="FF0000"/>
                </a:solidFill>
              </a:rPr>
              <a:t>Menzies, Feather</a:t>
            </a:r>
            <a:r>
              <a:rPr lang="en-GB" sz="1400" dirty="0"/>
              <a:t>, </a:t>
            </a:r>
            <a:r>
              <a:rPr lang="en-GB" sz="1400" dirty="0" err="1"/>
              <a:t>Bagnall</a:t>
            </a:r>
            <a:r>
              <a:rPr lang="en-GB" sz="1400" dirty="0"/>
              <a:t>, </a:t>
            </a:r>
            <a:r>
              <a:rPr lang="en-GB" sz="1400" dirty="0" err="1"/>
              <a:t>Mansouri</a:t>
            </a:r>
            <a:r>
              <a:rPr lang="en-GB" sz="1400" dirty="0"/>
              <a:t>, Zhang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2. Transformation	Cooper, Ryan, </a:t>
            </a:r>
            <a:r>
              <a:rPr lang="en-GB" sz="1400" dirty="0" err="1" smtClean="0"/>
              <a:t>Schielke</a:t>
            </a:r>
            <a:r>
              <a:rPr lang="en-GB" sz="1400" dirty="0" smtClean="0"/>
              <a:t>, Subramanian, </a:t>
            </a:r>
            <a:r>
              <a:rPr lang="en-GB" sz="1400" dirty="0" err="1" smtClean="0"/>
              <a:t>Fatiregun</a:t>
            </a:r>
            <a:r>
              <a:rPr lang="en-GB" sz="1400" dirty="0" smtClean="0"/>
              <a:t>, Williams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3.Effort prediction 	Aguilar-Ruiz, Burgess, </a:t>
            </a:r>
            <a:r>
              <a:rPr lang="en-GB" sz="1400" dirty="0" err="1" smtClean="0"/>
              <a:t>Dolado</a:t>
            </a:r>
            <a:r>
              <a:rPr lang="en-GB" sz="1400" dirty="0" smtClean="0"/>
              <a:t>, </a:t>
            </a:r>
            <a:r>
              <a:rPr lang="en-GB" sz="1400" dirty="0" err="1" smtClean="0"/>
              <a:t>Lefley</a:t>
            </a:r>
            <a:r>
              <a:rPr lang="en-GB" sz="1400" dirty="0" smtClean="0"/>
              <a:t>, </a:t>
            </a:r>
            <a:r>
              <a:rPr lang="en-GB" sz="1400" dirty="0" err="1" smtClean="0"/>
              <a:t>Shepperd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4. Management	Alba, 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Chicano, Di </a:t>
            </a:r>
            <a:r>
              <a:rPr lang="en-GB" sz="1400" dirty="0" err="1" smtClean="0"/>
              <a:t>Pentam</a:t>
            </a:r>
            <a:r>
              <a:rPr lang="en-GB" sz="1400" dirty="0" smtClean="0"/>
              <a:t> Greer, </a:t>
            </a:r>
            <a:r>
              <a:rPr lang="en-GB" sz="1400" dirty="0" err="1" smtClean="0"/>
              <a:t>Ruhe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5. Heap allocation	Cohen, </a:t>
            </a:r>
            <a:r>
              <a:rPr lang="en-GB" sz="1400" dirty="0" err="1" smtClean="0"/>
              <a:t>Kooi</a:t>
            </a:r>
            <a:r>
              <a:rPr lang="en-GB" sz="1400" dirty="0" smtClean="0"/>
              <a:t>, </a:t>
            </a:r>
            <a:r>
              <a:rPr lang="en-GB" sz="1400" dirty="0" err="1" smtClean="0"/>
              <a:t>Srisa</a:t>
            </a:r>
            <a:r>
              <a:rPr lang="en-GB" sz="1400" dirty="0" smtClean="0"/>
              <a:t>-an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6. Regression test	Li, </a:t>
            </a:r>
            <a:r>
              <a:rPr lang="en-GB" sz="1400" dirty="0" err="1" smtClean="0"/>
              <a:t>Yoo</a:t>
            </a:r>
            <a:r>
              <a:rPr lang="en-GB" sz="1400" dirty="0" smtClean="0"/>
              <a:t>, </a:t>
            </a:r>
            <a:r>
              <a:rPr lang="en-GB" sz="1400" dirty="0" err="1" smtClean="0"/>
              <a:t>Elbaum</a:t>
            </a:r>
            <a:r>
              <a:rPr lang="en-GB" sz="1400" dirty="0" smtClean="0"/>
              <a:t>, </a:t>
            </a:r>
            <a:r>
              <a:rPr lang="en-GB" sz="1400" dirty="0" err="1" smtClean="0"/>
              <a:t>Rothermel</a:t>
            </a:r>
            <a:r>
              <a:rPr lang="en-GB" sz="1400" dirty="0" smtClean="0"/>
              <a:t>, Walcott, </a:t>
            </a:r>
            <a:r>
              <a:rPr lang="en-GB" sz="1400" dirty="0" err="1" smtClean="0"/>
              <a:t>Soffa</a:t>
            </a:r>
            <a:r>
              <a:rPr lang="en-GB" sz="1400" dirty="0" smtClean="0"/>
              <a:t>, </a:t>
            </a:r>
            <a:r>
              <a:rPr lang="en-GB" sz="1400" dirty="0" err="1" smtClean="0"/>
              <a:t>Kampfhamer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7. SOA 	</a:t>
            </a:r>
            <a:r>
              <a:rPr lang="en-GB" sz="1400" dirty="0" err="1" smtClean="0"/>
              <a:t>Canfora</a:t>
            </a:r>
            <a:r>
              <a:rPr lang="en-GB" sz="1400" dirty="0" smtClean="0"/>
              <a:t>, Di </a:t>
            </a:r>
            <a:r>
              <a:rPr lang="en-GB" sz="1400" dirty="0" err="1" smtClean="0"/>
              <a:t>Penta</a:t>
            </a:r>
            <a:r>
              <a:rPr lang="en-GB" sz="1400" dirty="0" smtClean="0"/>
              <a:t>, Esposito, </a:t>
            </a:r>
            <a:r>
              <a:rPr lang="en-GB" sz="1400" dirty="0" err="1" smtClean="0"/>
              <a:t>Villani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8. Refactoring	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Briand, </a:t>
            </a:r>
            <a:r>
              <a:rPr lang="en-GB" sz="1400" dirty="0" err="1" smtClean="0"/>
              <a:t>Cinneide</a:t>
            </a:r>
            <a:r>
              <a:rPr lang="en-GB" sz="1400" dirty="0" smtClean="0"/>
              <a:t>, O’Keeffe, Merlo, </a:t>
            </a:r>
            <a:r>
              <a:rPr lang="en-GB" sz="1400" dirty="0" err="1" smtClean="0"/>
              <a:t>Seng</a:t>
            </a:r>
            <a:r>
              <a:rPr lang="en-GB" sz="1400" dirty="0" smtClean="0"/>
              <a:t>, </a:t>
            </a:r>
            <a:r>
              <a:rPr lang="en-GB" sz="1400" dirty="0" err="1" smtClean="0"/>
              <a:t>Tratt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 9. Test Generation	Alba, Binkley, </a:t>
            </a:r>
            <a:r>
              <a:rPr lang="en-GB" sz="1400" dirty="0" err="1" smtClean="0"/>
              <a:t>Bottaci</a:t>
            </a:r>
            <a:r>
              <a:rPr lang="en-GB" sz="1400" dirty="0" smtClean="0"/>
              <a:t>, Briand, Chicano, Clark, Cohen, </a:t>
            </a:r>
            <a:r>
              <a:rPr lang="en-GB" sz="1400" dirty="0" err="1" smtClean="0"/>
              <a:t>Gutjahr</a:t>
            </a:r>
            <a:r>
              <a:rPr lang="en-GB" sz="1400" dirty="0" smtClean="0"/>
              <a:t>,  </a:t>
            </a:r>
            <a:r>
              <a:rPr lang="en-GB" sz="1400" dirty="0" err="1" smtClean="0"/>
              <a:t>Harrold</a:t>
            </a:r>
            <a:r>
              <a:rPr lang="en-GB" sz="1400" dirty="0" smtClean="0"/>
              <a:t>, Holcombe, Jones, </a:t>
            </a:r>
            <a:r>
              <a:rPr lang="en-GB" sz="1400" dirty="0" err="1" smtClean="0"/>
              <a:t>Korel</a:t>
            </a:r>
            <a:r>
              <a:rPr lang="en-GB" sz="1400" dirty="0" smtClean="0"/>
              <a:t>, </a:t>
            </a:r>
            <a:r>
              <a:rPr lang="en-GB" sz="1400" dirty="0" err="1" smtClean="0"/>
              <a:t>Pargass</a:t>
            </a:r>
            <a:r>
              <a:rPr lang="en-GB" sz="1400" dirty="0" smtClean="0"/>
              <a:t>, Reformat, Roper, McMinn, Michael, </a:t>
            </a:r>
            <a:r>
              <a:rPr lang="en-GB" sz="1400" dirty="0" err="1" smtClean="0"/>
              <a:t>Sthamer</a:t>
            </a:r>
            <a:r>
              <a:rPr lang="en-GB" sz="1400" dirty="0" smtClean="0"/>
              <a:t>, Tracy, </a:t>
            </a:r>
            <a:r>
              <a:rPr lang="en-GB" sz="1400" dirty="0" err="1" smtClean="0"/>
              <a:t>Tonella,Xanthakis</a:t>
            </a:r>
            <a:r>
              <a:rPr lang="en-GB" sz="1400" dirty="0" smtClean="0"/>
              <a:t>, Xiao, Wegener, Wilkins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10. Maintenance	</a:t>
            </a:r>
            <a:r>
              <a:rPr lang="en-GB" sz="1400" dirty="0" err="1" smtClean="0"/>
              <a:t>Antoniol</a:t>
            </a:r>
            <a:r>
              <a:rPr lang="en-GB" sz="1400" dirty="0" smtClean="0"/>
              <a:t>, Lutz, Di </a:t>
            </a:r>
            <a:r>
              <a:rPr lang="en-GB" sz="1400" dirty="0" err="1" smtClean="0"/>
              <a:t>Penta</a:t>
            </a:r>
            <a:r>
              <a:rPr lang="en-GB" sz="1400" dirty="0" smtClean="0"/>
              <a:t>, </a:t>
            </a:r>
            <a:r>
              <a:rPr lang="en-GB" sz="1400" dirty="0" err="1" smtClean="0"/>
              <a:t>Madhavi</a:t>
            </a:r>
            <a:r>
              <a:rPr lang="en-GB" sz="1400" dirty="0" smtClean="0"/>
              <a:t>, </a:t>
            </a:r>
            <a:r>
              <a:rPr lang="en-GB" sz="1400" dirty="0" err="1" smtClean="0"/>
              <a:t>Mancoridis</a:t>
            </a:r>
            <a:r>
              <a:rPr lang="en-GB" sz="1400" dirty="0" smtClean="0"/>
              <a:t>, Mitchell, Swift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11. Model checking	Alba, Chicano, </a:t>
            </a:r>
            <a:r>
              <a:rPr lang="en-GB" sz="1400" dirty="0" err="1" smtClean="0"/>
              <a:t>Godefroid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12. Probing	Cohen, </a:t>
            </a:r>
            <a:r>
              <a:rPr lang="en-GB" sz="1400" dirty="0" err="1" smtClean="0"/>
              <a:t>Elbaum</a:t>
            </a:r>
            <a:r>
              <a:rPr lang="en-GB" sz="1400" dirty="0" smtClean="0"/>
              <a:t> </a:t>
            </a:r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13. UIOs	</a:t>
            </a:r>
            <a:r>
              <a:rPr lang="en-GB" sz="1400" dirty="0" err="1" smtClean="0"/>
              <a:t>Derderian</a:t>
            </a:r>
            <a:r>
              <a:rPr lang="en-GB" sz="1400" dirty="0" smtClean="0"/>
              <a:t>, </a:t>
            </a:r>
            <a:r>
              <a:rPr lang="en-GB" sz="1400" dirty="0" err="1" smtClean="0"/>
              <a:t>Guo</a:t>
            </a:r>
            <a:r>
              <a:rPr lang="en-GB" sz="1400" dirty="0" smtClean="0"/>
              <a:t>, </a:t>
            </a:r>
            <a:r>
              <a:rPr lang="en-GB" sz="1400" dirty="0" err="1" smtClean="0"/>
              <a:t>Hierons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14. Comprehension	Gold, Li, </a:t>
            </a:r>
            <a:r>
              <a:rPr lang="en-GB" sz="1400" dirty="0" err="1" smtClean="0"/>
              <a:t>Mahdavi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15. Protocols	Alba, Clark, Jacob, </a:t>
            </a:r>
            <a:r>
              <a:rPr lang="en-GB" sz="1400" dirty="0" err="1" smtClean="0"/>
              <a:t>Troya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16. Component </a:t>
            </a:r>
            <a:r>
              <a:rPr lang="en-GB" sz="1400" dirty="0" err="1" smtClean="0"/>
              <a:t>sel</a:t>
            </a:r>
            <a:r>
              <a:rPr lang="en-GB" sz="1400" dirty="0" smtClean="0"/>
              <a:t>	Baker, </a:t>
            </a:r>
            <a:r>
              <a:rPr lang="en-GB" sz="1400" dirty="0" err="1" smtClean="0"/>
              <a:t>Skaliotis</a:t>
            </a:r>
            <a:r>
              <a:rPr lang="en-GB" sz="1400" dirty="0" smtClean="0"/>
              <a:t>, </a:t>
            </a:r>
            <a:r>
              <a:rPr lang="en-GB" sz="1400" dirty="0" err="1" smtClean="0"/>
              <a:t>Steinhofel</a:t>
            </a:r>
            <a:r>
              <a:rPr lang="en-GB" sz="1400" dirty="0" smtClean="0"/>
              <a:t>, </a:t>
            </a:r>
            <a:r>
              <a:rPr lang="en-GB" sz="1400" dirty="0" err="1" smtClean="0"/>
              <a:t>Yoo</a:t>
            </a:r>
            <a:endParaRPr lang="en-GB" sz="1400" dirty="0" smtClean="0"/>
          </a:p>
          <a:p>
            <a:pPr marL="1778000" indent="-1778000">
              <a:lnSpc>
                <a:spcPct val="110000"/>
              </a:lnSpc>
              <a:buFontTx/>
              <a:buNone/>
              <a:tabLst>
                <a:tab pos="1778000" algn="l"/>
              </a:tabLst>
            </a:pPr>
            <a:r>
              <a:rPr lang="en-GB" sz="1400" dirty="0" smtClean="0"/>
              <a:t>17. Agent Oriented	Haas, </a:t>
            </a:r>
            <a:r>
              <a:rPr lang="en-GB" sz="1400" dirty="0" err="1" smtClean="0"/>
              <a:t>Peysakhov</a:t>
            </a:r>
            <a:r>
              <a:rPr lang="en-GB" sz="1400" dirty="0" smtClean="0"/>
              <a:t>, Sinclair, </a:t>
            </a:r>
            <a:r>
              <a:rPr lang="en-GB" sz="1400" dirty="0" err="1" smtClean="0"/>
              <a:t>Shami</a:t>
            </a:r>
            <a:r>
              <a:rPr lang="en-GB" sz="1400" dirty="0" smtClean="0"/>
              <a:t>, </a:t>
            </a:r>
            <a:r>
              <a:rPr lang="en-GB" sz="1400" dirty="0" err="1" smtClean="0"/>
              <a:t>Mancoridis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6985" y="92075"/>
            <a:ext cx="2133600" cy="365125"/>
          </a:xfrm>
        </p:spPr>
        <p:txBody>
          <a:bodyPr/>
          <a:lstStyle/>
          <a:p>
            <a:fld id="{C412E44A-10FE-124C-9D59-ED9E4A2FA180}" type="slidenum">
              <a:rPr lang="en-US" smtClean="0"/>
              <a:t>17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98510" y="17145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11210" y="20066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11210" y="22987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6610" y="25908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49310" y="28575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49310" y="31369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62010" y="34163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62010" y="36957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36610" y="44069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36610" y="47117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49310" y="50038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36610" y="52324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49310" y="55499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49310" y="58166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49310" y="60833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62010" y="6388100"/>
            <a:ext cx="7759700" cy="38100"/>
          </a:xfrm>
          <a:prstGeom prst="line">
            <a:avLst/>
          </a:prstGeom>
          <a:ln w="3175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14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Explosive growth in SBSE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5281440"/>
            <a:ext cx="8356747" cy="26555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Q: Why? </a:t>
            </a:r>
          </a:p>
          <a:p>
            <a:pPr marL="0" indent="0">
              <a:buNone/>
            </a:pPr>
            <a:r>
              <a:rPr lang="en-US" dirty="0" smtClean="0"/>
              <a:t>A: Thanks to Big Data, more access to more </a:t>
            </a:r>
            <a:r>
              <a:rPr lang="en-US" dirty="0" err="1" smtClean="0"/>
              <a:t>cpu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 descr="Screen Shot 2013-12-21 at 9.00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01" y="1342127"/>
            <a:ext cx="6234729" cy="401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5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7" y="158055"/>
            <a:ext cx="3716931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460" y="4174607"/>
            <a:ext cx="956481" cy="12711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47308" y="5445802"/>
            <a:ext cx="3195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 “one of the earliest applications of  Pareto optimality in search-based  software engineering (SBSE)  for requirements engineering.” </a:t>
            </a:r>
            <a:br>
              <a:rPr lang="en-US" sz="1500" dirty="0"/>
            </a:br>
            <a:r>
              <a:rPr lang="en-US" sz="1500" dirty="0"/>
              <a:t>   -- Mark Harman, UCL </a:t>
            </a:r>
          </a:p>
          <a:p>
            <a:endParaRPr lang="en-US" sz="15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883096" y="6276917"/>
            <a:ext cx="1864212" cy="1"/>
          </a:xfrm>
          <a:prstGeom prst="straightConnector1">
            <a:avLst/>
          </a:prstGeom>
          <a:ln>
            <a:solidFill>
              <a:srgbClr val="00009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94665" y="6077994"/>
            <a:ext cx="652643" cy="36933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2002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157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2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3482" y="2070100"/>
            <a:ext cx="5248818" cy="1676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We hold these truths </a:t>
            </a:r>
            <a:br>
              <a:rPr lang="en-US" sz="2800" dirty="0" smtClean="0"/>
            </a:br>
            <a:r>
              <a:rPr lang="en-US" sz="2800" dirty="0" smtClean="0"/>
              <a:t>to be self-evident….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/>
              <a:t>B</a:t>
            </a:r>
            <a:r>
              <a:rPr lang="en-US" sz="2800" dirty="0" smtClean="0"/>
              <a:t>etter conclusions  =  </a:t>
            </a:r>
            <a:endParaRPr lang="en-US" sz="2800" dirty="0"/>
          </a:p>
          <a:p>
            <a:pPr marL="914400" lvl="1" indent="-457200">
              <a:buFont typeface="Lucida Grande"/>
              <a:buChar char="+"/>
              <a:tabLst>
                <a:tab pos="914400" algn="l"/>
              </a:tabLst>
            </a:pPr>
            <a:r>
              <a:rPr lang="en-US" sz="2400" dirty="0" smtClean="0"/>
              <a:t>more data</a:t>
            </a:r>
          </a:p>
          <a:p>
            <a:pPr marL="914400" lvl="1" indent="-457200">
              <a:buFont typeface="Lucida Grande"/>
              <a:buChar char="+"/>
              <a:tabLst>
                <a:tab pos="914400" algn="l"/>
              </a:tabLst>
            </a:pPr>
            <a:r>
              <a:rPr lang="en-US" sz="2400" dirty="0" smtClean="0"/>
              <a:t>more </a:t>
            </a:r>
            <a:r>
              <a:rPr lang="en-US" sz="2400" dirty="0" err="1" smtClean="0"/>
              <a:t>cpu</a:t>
            </a:r>
            <a:r>
              <a:rPr lang="en-US" sz="2400" dirty="0" smtClean="0"/>
              <a:t> </a:t>
            </a:r>
            <a:endParaRPr lang="en-US" sz="2400" dirty="0"/>
          </a:p>
          <a:p>
            <a:pPr marL="914400" lvl="1" indent="-457200">
              <a:buFont typeface="Lucida Grande"/>
              <a:buChar char="+"/>
              <a:tabLst>
                <a:tab pos="914400" algn="l"/>
              </a:tabLst>
            </a:pP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human</a:t>
            </a: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analysts</a:t>
            </a:r>
            <a:r>
              <a:rPr lang="en-US" sz="2400" dirty="0" smtClean="0"/>
              <a:t> finding </a:t>
            </a:r>
            <a:br>
              <a:rPr lang="en-US" sz="2400" dirty="0" smtClean="0"/>
            </a:br>
            <a:r>
              <a:rPr lang="en-US" sz="2400" dirty="0" smtClean="0"/>
              <a:t>better questions</a:t>
            </a:r>
          </a:p>
          <a:p>
            <a:pPr marL="914400" lvl="1" indent="-457200">
              <a:buFont typeface="Lucida Grande"/>
              <a:buChar char="+"/>
              <a:tabLst>
                <a:tab pos="914400" algn="l"/>
              </a:tabLst>
            </a:pP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automatic systems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that better understand the questions</a:t>
            </a:r>
          </a:p>
          <a:p>
            <a:pPr marL="457200" lvl="1" indent="0">
              <a:buFont typeface="Arial"/>
              <a:buNone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3482" y="447676"/>
            <a:ext cx="5058024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The  Declaration of </a:t>
            </a:r>
            <a:br>
              <a:rPr lang="en-US" dirty="0" smtClean="0"/>
            </a:br>
            <a:r>
              <a:rPr lang="en-US" dirty="0"/>
              <a:t>(</a:t>
            </a:r>
            <a:r>
              <a:rPr lang="en-US" baseline="0" dirty="0" smtClean="0"/>
              <a:t>Human) Dependence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300" y="5854701"/>
            <a:ext cx="2958025" cy="81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6" y="685800"/>
            <a:ext cx="3489369" cy="476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7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1" descr="Screen Shot 2013-10-20 at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021" y="952300"/>
            <a:ext cx="3625079" cy="32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87" y="158055"/>
            <a:ext cx="3716931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3963018" y="2133600"/>
            <a:ext cx="10764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3923800" y="2589814"/>
            <a:ext cx="1768288" cy="174830"/>
          </a:xfrm>
          <a:custGeom>
            <a:avLst/>
            <a:gdLst>
              <a:gd name="connsiteX0" fmla="*/ 0 w 3419078"/>
              <a:gd name="connsiteY0" fmla="*/ 0 h 936245"/>
              <a:gd name="connsiteX1" fmla="*/ 2010744 w 3419078"/>
              <a:gd name="connsiteY1" fmla="*/ 187249 h 936245"/>
              <a:gd name="connsiteX2" fmla="*/ 3419078 w 3419078"/>
              <a:gd name="connsiteY2" fmla="*/ 936245 h 936245"/>
              <a:gd name="connsiteX0" fmla="*/ 0 w 3419078"/>
              <a:gd name="connsiteY0" fmla="*/ 49587 h 985832"/>
              <a:gd name="connsiteX1" fmla="*/ 1032844 w 3419078"/>
              <a:gd name="connsiteY1" fmla="*/ 71736 h 985832"/>
              <a:gd name="connsiteX2" fmla="*/ 3419078 w 3419078"/>
              <a:gd name="connsiteY2" fmla="*/ 985832 h 985832"/>
              <a:gd name="connsiteX0" fmla="*/ 0 w 1641078"/>
              <a:gd name="connsiteY0" fmla="*/ 49587 h 174830"/>
              <a:gd name="connsiteX1" fmla="*/ 1032844 w 1641078"/>
              <a:gd name="connsiteY1" fmla="*/ 71736 h 174830"/>
              <a:gd name="connsiteX2" fmla="*/ 1641078 w 1641078"/>
              <a:gd name="connsiteY2" fmla="*/ 160332 h 17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1078" h="174830">
                <a:moveTo>
                  <a:pt x="0" y="49587"/>
                </a:moveTo>
                <a:cubicBezTo>
                  <a:pt x="720449" y="65191"/>
                  <a:pt x="462998" y="-84305"/>
                  <a:pt x="1032844" y="71736"/>
                </a:cubicBezTo>
                <a:cubicBezTo>
                  <a:pt x="1602690" y="227777"/>
                  <a:pt x="1641078" y="160332"/>
                  <a:pt x="1641078" y="160332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883096" y="6276917"/>
            <a:ext cx="1500803" cy="2"/>
          </a:xfrm>
          <a:prstGeom prst="straightConnector1">
            <a:avLst/>
          </a:prstGeom>
          <a:ln>
            <a:solidFill>
              <a:srgbClr val="00009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39445" y="6077994"/>
            <a:ext cx="652643" cy="36933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2002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974600" y="3060700"/>
            <a:ext cx="10764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67090" y="3035300"/>
            <a:ext cx="652643" cy="36933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2009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41723" y="1948934"/>
            <a:ext cx="652643" cy="36933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2007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74420" y="2530024"/>
            <a:ext cx="1247645" cy="36933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2004 - now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460" y="4174607"/>
            <a:ext cx="956481" cy="12711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47308" y="5445802"/>
            <a:ext cx="3195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 “one of the earliest applications of  Pareto optimality in search-based  software engineering (SBSE)  for requirements engineering.” </a:t>
            </a:r>
            <a:br>
              <a:rPr lang="en-US" sz="1500" dirty="0"/>
            </a:br>
            <a:r>
              <a:rPr lang="en-US" sz="1500" dirty="0"/>
              <a:t>   -- Mark Harman, UCL 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51293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50898"/>
            <a:ext cx="9618646" cy="7167655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Why build more tools </a:t>
            </a:r>
            <a:br>
              <a:rPr lang="en-US" sz="6000" b="1" dirty="0" smtClean="0">
                <a:solidFill>
                  <a:schemeClr val="bg1"/>
                </a:solidFill>
              </a:rPr>
            </a:br>
            <a:r>
              <a:rPr lang="en-US" sz="6000" b="1" dirty="0" smtClean="0">
                <a:solidFill>
                  <a:schemeClr val="bg1"/>
                </a:solidFill>
              </a:rPr>
              <a:t>for SBSE and </a:t>
            </a:r>
            <a:br>
              <a:rPr lang="en-US" sz="6000" b="1" dirty="0" smtClean="0">
                <a:solidFill>
                  <a:schemeClr val="bg1"/>
                </a:solidFill>
              </a:rPr>
            </a:br>
            <a:r>
              <a:rPr lang="en-US" sz="6000" b="1" dirty="0" smtClean="0">
                <a:solidFill>
                  <a:schemeClr val="bg1"/>
                </a:solidFill>
              </a:rPr>
              <a:t>goal-oriented RE? 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(Aren’t there enough already?)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1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 we need more SBSE tools </a:t>
            </a:r>
            <a:br>
              <a:rPr lang="en-US" dirty="0" smtClean="0"/>
            </a:br>
            <a:r>
              <a:rPr lang="en-US" dirty="0" smtClean="0"/>
              <a:t>for goal-based 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438" y="1882486"/>
            <a:ext cx="3950849" cy="1593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034" y="4017859"/>
            <a:ext cx="4058966" cy="1983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5598" y="3342381"/>
            <a:ext cx="975992" cy="47705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Spea</a:t>
            </a:r>
            <a:r>
              <a:rPr lang="en-US" sz="2500" dirty="0">
                <a:solidFill>
                  <a:srgbClr val="EEECE1"/>
                </a:solidFill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5598" y="4076847"/>
            <a:ext cx="1081189" cy="47705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sz="2500" dirty="0" err="1" smtClean="0">
                <a:solidFill>
                  <a:srgbClr val="EEECE1"/>
                </a:solidFill>
              </a:rPr>
              <a:t>Nsga</a:t>
            </a:r>
            <a:r>
              <a:rPr lang="en-US" sz="2500" dirty="0" smtClean="0">
                <a:solidFill>
                  <a:srgbClr val="EEECE1"/>
                </a:solidFill>
              </a:rPr>
              <a:t>-II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635" y="2679390"/>
            <a:ext cx="538454" cy="4770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DE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39886" y="2818736"/>
            <a:ext cx="1095748" cy="8617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Scatter </a:t>
            </a:r>
          </a:p>
          <a:p>
            <a:r>
              <a:rPr lang="en-US" sz="2500" dirty="0" smtClean="0">
                <a:solidFill>
                  <a:srgbClr val="EEECE1"/>
                </a:solidFill>
              </a:rPr>
              <a:t>search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81825" y="2033257"/>
            <a:ext cx="709869" cy="477054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PSO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70283" y="3999274"/>
            <a:ext cx="517477" cy="4770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/>
              <a:t>SA</a:t>
            </a:r>
            <a:endParaRPr lang="en-US" sz="2500" dirty="0"/>
          </a:p>
        </p:txBody>
      </p:sp>
      <p:sp>
        <p:nvSpPr>
          <p:cNvPr id="13" name="TextBox 12"/>
          <p:cNvSpPr txBox="1"/>
          <p:nvPr/>
        </p:nvSpPr>
        <p:spPr>
          <a:xfrm>
            <a:off x="481502" y="4735282"/>
            <a:ext cx="1052072" cy="4770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err="1" smtClean="0">
                <a:solidFill>
                  <a:srgbClr val="EEECE1"/>
                </a:solidFill>
              </a:rPr>
              <a:t>mocell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7226" y="5215572"/>
            <a:ext cx="497283" cy="4770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Z3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0444" y="2341682"/>
            <a:ext cx="781878" cy="477054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IBEA</a:t>
            </a:r>
            <a:endParaRPr lang="en-US" sz="2500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3041806" y="1529543"/>
            <a:ext cx="47171" cy="25473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922155" y="4076847"/>
            <a:ext cx="2119651" cy="18580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041806" y="4076847"/>
            <a:ext cx="1636294" cy="1906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22454" y="589861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SMT solvers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580444" y="3237767"/>
            <a:ext cx="863751" cy="477054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GALE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59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1-24 at 11.19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039" y="1249439"/>
            <a:ext cx="5781477" cy="41477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1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</a:t>
            </a:r>
            <a:br>
              <a:rPr lang="en-US" dirty="0" smtClean="0"/>
            </a:br>
            <a:r>
              <a:rPr lang="en-US" dirty="0"/>
              <a:t>F</a:t>
            </a:r>
            <a:r>
              <a:rPr lang="en-US" dirty="0" smtClean="0"/>
              <a:t>eature maps </a:t>
            </a:r>
            <a:r>
              <a:rPr lang="en-US" dirty="0" smtClean="0">
                <a:sym typeface="Wingdings"/>
              </a:rPr>
              <a:t> products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71484" cy="4929094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 smtClean="0"/>
              <a:t>Design product line</a:t>
            </a:r>
            <a:br>
              <a:rPr lang="en-US" sz="2400" dirty="0" smtClean="0"/>
            </a:br>
            <a:r>
              <a:rPr lang="en-US" sz="2400" dirty="0" smtClean="0">
                <a:solidFill>
                  <a:srgbClr val="0000FF"/>
                </a:solidFill>
              </a:rPr>
              <a:t> [Kang’90]</a:t>
            </a:r>
            <a:br>
              <a:rPr lang="en-US" sz="2400" dirty="0" smtClean="0">
                <a:solidFill>
                  <a:srgbClr val="0000FF"/>
                </a:solidFill>
              </a:rPr>
            </a:br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/>
              <a:t>Add in </a:t>
            </a:r>
            <a:r>
              <a:rPr lang="en-US" sz="2400" dirty="0"/>
              <a:t>known constraints </a:t>
            </a:r>
            <a:endParaRPr lang="en-US" sz="2400" dirty="0" smtClean="0"/>
          </a:p>
          <a:p>
            <a:pPr lvl="1"/>
            <a:r>
              <a:rPr lang="en-US" sz="2000" dirty="0" smtClean="0"/>
              <a:t>E.g. “</a:t>
            </a:r>
            <a:r>
              <a:rPr lang="en-US" sz="2000" dirty="0"/>
              <a:t>if we use a camera then we need a high resolution screen”. 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r>
              <a:rPr lang="en-US" sz="2400" dirty="0"/>
              <a:t>E</a:t>
            </a:r>
            <a:r>
              <a:rPr lang="en-US" sz="2400" dirty="0" smtClean="0"/>
              <a:t>xtract </a:t>
            </a:r>
            <a:r>
              <a:rPr lang="en-US" sz="2400" dirty="0"/>
              <a:t>products </a:t>
            </a:r>
            <a:endParaRPr lang="en-US" sz="2400" dirty="0" smtClean="0"/>
          </a:p>
          <a:p>
            <a:pPr lvl="1"/>
            <a:r>
              <a:rPr lang="en-US" sz="2000" dirty="0" smtClean="0"/>
              <a:t>Find subsets </a:t>
            </a:r>
            <a:r>
              <a:rPr lang="en-US" sz="2000" dirty="0"/>
              <a:t>of the product lines that satisfy </a:t>
            </a:r>
            <a:r>
              <a:rPr lang="en-US" sz="2000" dirty="0" smtClean="0"/>
              <a:t>constraints.</a:t>
            </a:r>
            <a:br>
              <a:rPr lang="en-US" sz="2000" dirty="0" smtClean="0"/>
            </a:br>
            <a:endParaRPr lang="en-US" sz="2000" dirty="0" smtClean="0"/>
          </a:p>
          <a:p>
            <a:pPr lvl="1"/>
            <a:r>
              <a:rPr lang="en-US" sz="2000" dirty="0" smtClean="0"/>
              <a:t>If no constraints, linear time</a:t>
            </a:r>
            <a:br>
              <a:rPr lang="en-US" sz="2000" dirty="0" smtClean="0"/>
            </a:br>
            <a:endParaRPr lang="en-US" sz="2000" dirty="0" smtClean="0"/>
          </a:p>
          <a:p>
            <a:pPr lvl="1"/>
            <a:r>
              <a:rPr lang="en-US" sz="2000" dirty="0" smtClean="0"/>
              <a:t>Otherwise, can defeat </a:t>
            </a:r>
            <a:br>
              <a:rPr lang="en-US" sz="2000" dirty="0" smtClean="0"/>
            </a:br>
            <a:r>
              <a:rPr lang="en-US" sz="2000" dirty="0" smtClean="0"/>
              <a:t>state-of-the-art optimizers </a:t>
            </a:r>
            <a:r>
              <a:rPr lang="en-US" sz="2000" dirty="0" smtClean="0">
                <a:solidFill>
                  <a:srgbClr val="0000FF"/>
                </a:solidFill>
              </a:rPr>
              <a:t>[Pohl et at, ASE’11] [</a:t>
            </a:r>
            <a:r>
              <a:rPr lang="en-US" sz="2000" dirty="0" err="1" smtClean="0">
                <a:solidFill>
                  <a:srgbClr val="0000FF"/>
                </a:solidFill>
              </a:rPr>
              <a:t>Sayyad</a:t>
            </a:r>
            <a:r>
              <a:rPr lang="en-US" sz="2000" dirty="0" smtClean="0">
                <a:solidFill>
                  <a:srgbClr val="0000FF"/>
                </a:solidFill>
              </a:rPr>
              <a:t>, Menzies ICSE’13]</a:t>
            </a:r>
            <a:r>
              <a:rPr lang="en-US" sz="2000" dirty="0" smtClean="0"/>
              <a:t>.</a:t>
            </a:r>
          </a:p>
          <a:p>
            <a:pPr lvl="2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37041" y="4237453"/>
            <a:ext cx="1327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Cross-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Tree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626591" y="3777903"/>
            <a:ext cx="172440" cy="4595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138655" y="4237454"/>
            <a:ext cx="1506157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454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1-24 at 11.19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039" y="1249439"/>
            <a:ext cx="5781477" cy="414777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Size of feature maps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3780714" cy="4525963"/>
          </a:xfrm>
        </p:spPr>
        <p:txBody>
          <a:bodyPr>
            <a:normAutofit/>
          </a:bodyPr>
          <a:lstStyle/>
          <a:p>
            <a:pPr marL="222250" indent="-222250">
              <a:lnSpc>
                <a:spcPct val="80000"/>
              </a:lnSpc>
            </a:pPr>
            <a:r>
              <a:rPr lang="en-US" sz="1800" dirty="0" smtClean="0">
                <a:solidFill>
                  <a:srgbClr val="000000"/>
                </a:solidFill>
              </a:rPr>
              <a:t>This model: 10 features, 8 rules</a:t>
            </a:r>
            <a:br>
              <a:rPr lang="en-US" sz="1800" dirty="0" smtClean="0">
                <a:solidFill>
                  <a:srgbClr val="000000"/>
                </a:solidFill>
              </a:rPr>
            </a:br>
            <a:endParaRPr lang="en-US" sz="1800" dirty="0" smtClean="0">
              <a:solidFill>
                <a:srgbClr val="000000"/>
              </a:solidFill>
            </a:endParaRPr>
          </a:p>
          <a:p>
            <a:pPr marL="222250" indent="-222250">
              <a:lnSpc>
                <a:spcPct val="80000"/>
              </a:lnSpc>
            </a:pPr>
            <a:r>
              <a:rPr lang="en-US" sz="1800" dirty="0" smtClean="0">
                <a:solidFill>
                  <a:srgbClr val="0000FF"/>
                </a:solidFill>
              </a:rPr>
              <a:t>[</a:t>
            </a:r>
            <a:r>
              <a:rPr lang="en-US" sz="1800" dirty="0" err="1" smtClean="0">
                <a:solidFill>
                  <a:srgbClr val="0000FF"/>
                </a:solidFill>
              </a:rPr>
              <a:t>www.splot</a:t>
            </a:r>
            <a:r>
              <a:rPr lang="en-US" sz="1800" dirty="0" err="1">
                <a:solidFill>
                  <a:srgbClr val="0000FF"/>
                </a:solidFill>
              </a:rPr>
              <a:t>-</a:t>
            </a:r>
            <a:r>
              <a:rPr lang="en-US" sz="1800" dirty="0" err="1" smtClean="0">
                <a:solidFill>
                  <a:srgbClr val="0000FF"/>
                </a:solidFill>
              </a:rPr>
              <a:t>research.org</a:t>
            </a:r>
            <a:r>
              <a:rPr lang="en-US" sz="1800" dirty="0" smtClean="0">
                <a:solidFill>
                  <a:srgbClr val="0000FF"/>
                </a:solidFill>
              </a:rPr>
              <a:t>]</a:t>
            </a:r>
            <a:r>
              <a:rPr lang="en-US" sz="1800" dirty="0" smtClean="0">
                <a:solidFill>
                  <a:srgbClr val="000000"/>
                </a:solidFill>
              </a:rPr>
              <a:t>: </a:t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>ESHOP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290 </a:t>
            </a:r>
            <a:r>
              <a:rPr lang="en-US" sz="1800" dirty="0">
                <a:solidFill>
                  <a:srgbClr val="000000"/>
                </a:solidFill>
              </a:rPr>
              <a:t>Features, 421 Rules 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lvl="1" indent="0">
              <a:lnSpc>
                <a:spcPct val="80000"/>
              </a:lnSpc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lvl="1" indent="0">
              <a:lnSpc>
                <a:spcPct val="80000"/>
              </a:lnSpc>
              <a:buNone/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222250" indent="-222250">
              <a:lnSpc>
                <a:spcPct val="80000"/>
              </a:lnSpc>
            </a:pPr>
            <a:r>
              <a:rPr lang="en-US" sz="1800" dirty="0" smtClean="0">
                <a:solidFill>
                  <a:srgbClr val="000000"/>
                </a:solidFill>
              </a:rPr>
              <a:t>LINUX kernel variability project</a:t>
            </a:r>
          </a:p>
          <a:p>
            <a:pPr marL="0" lvl="1" indent="0">
              <a:lnSpc>
                <a:spcPct val="80000"/>
              </a:lnSpc>
              <a:buNone/>
            </a:pPr>
            <a:r>
              <a:rPr lang="en-US" sz="1800" dirty="0" smtClean="0">
                <a:solidFill>
                  <a:srgbClr val="000000"/>
                </a:solidFill>
              </a:rPr>
              <a:t>       LINUX x86 kernel</a:t>
            </a:r>
          </a:p>
          <a:p>
            <a:pPr marL="0" lvl="1" indent="0">
              <a:lnSpc>
                <a:spcPct val="80000"/>
              </a:lnSpc>
              <a:buNone/>
            </a:pPr>
            <a:r>
              <a:rPr lang="en-US" sz="1800" dirty="0" smtClean="0">
                <a:solidFill>
                  <a:srgbClr val="000000"/>
                </a:solidFill>
              </a:rPr>
              <a:t>       6,888 </a:t>
            </a:r>
            <a:r>
              <a:rPr lang="en-US" sz="1800" dirty="0">
                <a:solidFill>
                  <a:srgbClr val="000000"/>
                </a:solidFill>
              </a:rPr>
              <a:t>Features; 344,000 </a:t>
            </a:r>
            <a:r>
              <a:rPr lang="en-US" sz="1800" dirty="0" smtClean="0">
                <a:solidFill>
                  <a:srgbClr val="000000"/>
                </a:solidFill>
              </a:rPr>
              <a:t>Rules</a:t>
            </a:r>
          </a:p>
          <a:p>
            <a:pPr marL="222250" lvl="1" indent="-222250">
              <a:lnSpc>
                <a:spcPct val="80000"/>
              </a:lnSpc>
            </a:pPr>
            <a:endParaRPr lang="en-US" sz="1200" dirty="0" smtClean="0"/>
          </a:p>
          <a:p>
            <a:pPr marL="222250" indent="-222250"/>
            <a:endParaRPr lang="en-US" sz="2000" dirty="0" smtClean="0"/>
          </a:p>
          <a:p>
            <a:pPr marL="222250" indent="-22225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 descr="Screen Shot 2012-11-24 at 11.22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66" y="4763070"/>
            <a:ext cx="4705913" cy="19584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93644" y="5663852"/>
            <a:ext cx="2339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Cross-Tree Constraints</a:t>
            </a:r>
          </a:p>
        </p:txBody>
      </p:sp>
      <p:cxnSp>
        <p:nvCxnSpPr>
          <p:cNvPr id="15" name="Straight Arrow Connector 14"/>
          <p:cNvCxnSpPr>
            <a:stCxn id="13" idx="1"/>
          </p:cNvCxnSpPr>
          <p:nvPr/>
        </p:nvCxnSpPr>
        <p:spPr>
          <a:xfrm flipH="1">
            <a:off x="4010024" y="5848518"/>
            <a:ext cx="1583620" cy="507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Brace 16"/>
          <p:cNvSpPr/>
          <p:nvPr/>
        </p:nvSpPr>
        <p:spPr>
          <a:xfrm>
            <a:off x="3753135" y="6171685"/>
            <a:ext cx="109181" cy="36559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65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4 studies:</a:t>
            </a:r>
            <a:br>
              <a:rPr lang="en-US" dirty="0" smtClean="0"/>
            </a:br>
            <a:r>
              <a:rPr lang="en-US" dirty="0" smtClean="0"/>
              <a:t>     2 or  3 or 4</a:t>
            </a:r>
            <a:r>
              <a:rPr lang="en-US" dirty="0"/>
              <a:t> </a:t>
            </a:r>
            <a:r>
              <a:rPr lang="en-US" dirty="0" smtClean="0"/>
              <a:t>or 5</a:t>
            </a:r>
            <a:r>
              <a:rPr lang="en-US" dirty="0"/>
              <a:t> </a:t>
            </a:r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0503" y="2108583"/>
            <a:ext cx="8660926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Software engineering = navigating the user</a:t>
            </a:r>
            <a:r>
              <a:rPr lang="en-US" sz="2400" dirty="0"/>
              <a:t> </a:t>
            </a:r>
            <a:r>
              <a:rPr lang="en-US" sz="2400" dirty="0" smtClean="0"/>
              <a:t> goals: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Satisfy the </a:t>
            </a:r>
            <a:r>
              <a:rPr lang="en-US" sz="2000" i="1" u="sng" dirty="0" smtClean="0"/>
              <a:t>most</a:t>
            </a:r>
            <a:r>
              <a:rPr lang="en-US" sz="2000" dirty="0" smtClean="0"/>
              <a:t> </a:t>
            </a:r>
            <a:r>
              <a:rPr lang="en-US" sz="2000" dirty="0"/>
              <a:t>domain constraints (0 ≤  #violations ≤ 100%)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O</a:t>
            </a:r>
            <a:r>
              <a:rPr lang="en-US" sz="2000" dirty="0" smtClean="0"/>
              <a:t>ffers </a:t>
            </a:r>
            <a:r>
              <a:rPr lang="en-US" sz="2000" i="1" u="sng" dirty="0"/>
              <a:t>most</a:t>
            </a:r>
            <a:r>
              <a:rPr lang="en-US" sz="2000" dirty="0"/>
              <a:t> features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Build “stuff” In </a:t>
            </a:r>
            <a:r>
              <a:rPr lang="en-US" sz="2000" i="1" u="sng" dirty="0"/>
              <a:t>least</a:t>
            </a:r>
            <a:r>
              <a:rPr lang="en-US" sz="2000" dirty="0"/>
              <a:t> time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That we have used </a:t>
            </a:r>
            <a:r>
              <a:rPr lang="en-US" sz="2000" i="1" u="sng" dirty="0"/>
              <a:t>most</a:t>
            </a:r>
            <a:r>
              <a:rPr lang="en-US" sz="2000" dirty="0"/>
              <a:t> before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Using features with </a:t>
            </a:r>
            <a:r>
              <a:rPr lang="en-US" sz="2000" i="1" u="sng" dirty="0"/>
              <a:t>least</a:t>
            </a:r>
            <a:r>
              <a:rPr lang="en-US" sz="2000" dirty="0"/>
              <a:t>  </a:t>
            </a:r>
            <a:r>
              <a:rPr lang="en-US" sz="2000" dirty="0" smtClean="0"/>
              <a:t>known defects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Binary goals= 1,2</a:t>
            </a:r>
          </a:p>
          <a:p>
            <a:pPr lvl="1"/>
            <a:r>
              <a:rPr lang="en-US" sz="2000" dirty="0" smtClean="0"/>
              <a:t>Tri-goals= 1,2,3</a:t>
            </a:r>
          </a:p>
          <a:p>
            <a:pPr lvl="1"/>
            <a:r>
              <a:rPr lang="en-US" sz="2000" dirty="0" smtClean="0"/>
              <a:t>Quad-goals= 1,2,3,4</a:t>
            </a:r>
          </a:p>
          <a:p>
            <a:pPr lvl="1"/>
            <a:r>
              <a:rPr lang="en-US" sz="2000" dirty="0" smtClean="0"/>
              <a:t>Five-goals=  1,2,3,4,5</a:t>
            </a:r>
          </a:p>
        </p:txBody>
      </p:sp>
    </p:spTree>
    <p:extLst>
      <p:ext uri="{BB962C8B-B14F-4D97-AF65-F5344CB8AC3E}">
        <p14:creationId xmlns:p14="http://schemas.microsoft.com/office/powerpoint/2010/main" val="795522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3" y="144220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HV             = </a:t>
            </a:r>
            <a:r>
              <a:rPr lang="en-US" sz="2400" dirty="0" err="1" smtClean="0"/>
              <a:t>hypervolume</a:t>
            </a:r>
            <a:r>
              <a:rPr lang="en-US" sz="2400" dirty="0" smtClean="0"/>
              <a:t> of dominated region</a:t>
            </a:r>
            <a:br>
              <a:rPr lang="en-US" sz="2400" dirty="0" smtClean="0"/>
            </a:br>
            <a:r>
              <a:rPr lang="en-US" sz="2400" dirty="0" smtClean="0"/>
              <a:t>Spread      = coverage of frontier</a:t>
            </a:r>
            <a:br>
              <a:rPr lang="en-US" sz="2400" dirty="0" smtClean="0"/>
            </a:br>
            <a:r>
              <a:rPr lang="en-US" sz="2400" dirty="0" smtClean="0"/>
              <a:t>% correct = %constraints satisfied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26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6443583"/>
            <a:ext cx="9144000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Abdel Salam </a:t>
            </a:r>
            <a:r>
              <a:rPr lang="en-US" sz="1200" dirty="0" err="1"/>
              <a:t>Sayyad</a:t>
            </a:r>
            <a:r>
              <a:rPr lang="en-US" sz="1200" dirty="0"/>
              <a:t>, Tim Menzies, </a:t>
            </a:r>
            <a:r>
              <a:rPr lang="en-US" sz="1200" dirty="0" err="1"/>
              <a:t>Hany</a:t>
            </a:r>
            <a:r>
              <a:rPr lang="en-US" sz="1200" dirty="0"/>
              <a:t> </a:t>
            </a:r>
            <a:r>
              <a:rPr lang="en-US" sz="1200" dirty="0" err="1"/>
              <a:t>Ammar</a:t>
            </a:r>
            <a:r>
              <a:rPr lang="en-US" sz="1200" dirty="0"/>
              <a:t>: 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On </a:t>
            </a:r>
            <a:r>
              <a:rPr lang="en-US" sz="1200" dirty="0"/>
              <a:t>the value of user preferences in search-based software engineering: a case study in software product lines. </a:t>
            </a:r>
            <a:r>
              <a:rPr lang="en-US" sz="1200" b="1" dirty="0"/>
              <a:t>ICSE 2013</a:t>
            </a:r>
            <a:r>
              <a:rPr lang="en-US" sz="1200" dirty="0"/>
              <a:t>: 492-501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9319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 Example performance criteria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693" y="1150374"/>
            <a:ext cx="2759555" cy="22667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63144" y="4204185"/>
            <a:ext cx="5186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in bi-goal space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Note: example on next slide reports</a:t>
            </a:r>
            <a:br>
              <a:rPr lang="en-US" dirty="0" smtClean="0"/>
            </a:br>
            <a:r>
              <a:rPr lang="en-US" dirty="0" smtClean="0"/>
              <a:t>           HV, spread for bi, tri, quad, five objective space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4" idx="0"/>
          </p:cNvCxnSpPr>
          <p:nvPr/>
        </p:nvCxnSpPr>
        <p:spPr>
          <a:xfrm flipV="1">
            <a:off x="4356594" y="3267185"/>
            <a:ext cx="1850117" cy="937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406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3" y="144220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HV             = </a:t>
            </a:r>
            <a:r>
              <a:rPr lang="en-US" sz="2400" dirty="0" err="1" smtClean="0"/>
              <a:t>hypervolume</a:t>
            </a:r>
            <a:r>
              <a:rPr lang="en-US" sz="2400" dirty="0" smtClean="0"/>
              <a:t> of dominated region</a:t>
            </a:r>
            <a:br>
              <a:rPr lang="en-US" sz="2400" dirty="0" smtClean="0"/>
            </a:br>
            <a:r>
              <a:rPr lang="en-US" sz="2400" dirty="0" smtClean="0"/>
              <a:t>Spread      = coverage of frontier</a:t>
            </a:r>
            <a:br>
              <a:rPr lang="en-US" sz="2400" dirty="0" smtClean="0"/>
            </a:br>
            <a:r>
              <a:rPr lang="en-US" sz="2400" dirty="0" smtClean="0"/>
              <a:t>% correct = %constraints satisfied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27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7525" y="3435737"/>
            <a:ext cx="9144000" cy="2097391"/>
            <a:chOff x="-28221" y="3086090"/>
            <a:chExt cx="9326882" cy="2274449"/>
          </a:xfrm>
        </p:grpSpPr>
        <p:pic>
          <p:nvPicPr>
            <p:cNvPr id="3" name="Picture 2" descr="Screen Shot 2013-12-29 at 11.35.32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07" y="3753473"/>
              <a:ext cx="9144000" cy="1607066"/>
            </a:xfrm>
            <a:prstGeom prst="rect">
              <a:avLst/>
            </a:prstGeom>
          </p:spPr>
        </p:pic>
        <p:pic>
          <p:nvPicPr>
            <p:cNvPr id="4" name="Picture 3" descr="Screen Shot 2013-12-29 at 11.36.0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221" y="3086090"/>
              <a:ext cx="9326882" cy="680713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7342402" y="5933112"/>
            <a:ext cx="1292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Very similar </a:t>
            </a:r>
          </a:p>
          <a:p>
            <a:pPr algn="ctr"/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671332" y="5606970"/>
            <a:ext cx="5342639" cy="658613"/>
            <a:chOff x="1671332" y="5606970"/>
            <a:chExt cx="5342639" cy="658613"/>
          </a:xfrm>
        </p:grpSpPr>
        <p:sp>
          <p:nvSpPr>
            <p:cNvPr id="9" name="TextBox 8"/>
            <p:cNvSpPr txBox="1"/>
            <p:nvPr/>
          </p:nvSpPr>
          <p:spPr>
            <a:xfrm>
              <a:off x="1816245" y="5896251"/>
              <a:ext cx="4837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Very different,  particularly in % correct</a:t>
              </a:r>
              <a:endParaRPr lang="en-US" dirty="0"/>
            </a:p>
          </p:txBody>
        </p:sp>
        <p:sp>
          <p:nvSpPr>
            <p:cNvPr id="10" name="Left Brace 9"/>
            <p:cNvSpPr/>
            <p:nvPr/>
          </p:nvSpPr>
          <p:spPr>
            <a:xfrm rot="16200000">
              <a:off x="4180093" y="3098209"/>
              <a:ext cx="325118" cy="5342639"/>
            </a:xfrm>
            <a:prstGeom prst="leftBrace">
              <a:avLst>
                <a:gd name="adj1" fmla="val 8333"/>
                <a:gd name="adj2" fmla="val 24945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Left Brace 10"/>
          <p:cNvSpPr/>
          <p:nvPr/>
        </p:nvSpPr>
        <p:spPr>
          <a:xfrm rot="16200000">
            <a:off x="7837990" y="4923498"/>
            <a:ext cx="325120" cy="16920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6443583"/>
            <a:ext cx="9144000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Abdel Salam </a:t>
            </a:r>
            <a:r>
              <a:rPr lang="en-US" sz="1200" dirty="0" err="1"/>
              <a:t>Sayyad</a:t>
            </a:r>
            <a:r>
              <a:rPr lang="en-US" sz="1200" dirty="0"/>
              <a:t>, Tim Menzies, </a:t>
            </a:r>
            <a:r>
              <a:rPr lang="en-US" sz="1200" dirty="0" err="1"/>
              <a:t>Hany</a:t>
            </a:r>
            <a:r>
              <a:rPr lang="en-US" sz="1200" dirty="0"/>
              <a:t> </a:t>
            </a:r>
            <a:r>
              <a:rPr lang="en-US" sz="1200" dirty="0" err="1"/>
              <a:t>Ammar</a:t>
            </a:r>
            <a:r>
              <a:rPr lang="en-US" sz="1200" dirty="0"/>
              <a:t>: 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On </a:t>
            </a:r>
            <a:r>
              <a:rPr lang="en-US" sz="1200" dirty="0"/>
              <a:t>the value of user preferences in search-based software engineering: a case study in software product lines. </a:t>
            </a:r>
            <a:r>
              <a:rPr lang="en-US" sz="1200" b="1" dirty="0"/>
              <a:t>ICSE 2013</a:t>
            </a:r>
            <a:r>
              <a:rPr lang="en-US" sz="1200" dirty="0"/>
              <a:t>: 492-501</a:t>
            </a:r>
          </a:p>
        </p:txBody>
      </p:sp>
      <p:sp>
        <p:nvSpPr>
          <p:cNvPr id="6" name="Rectangle 5"/>
          <p:cNvSpPr/>
          <p:nvPr/>
        </p:nvSpPr>
        <p:spPr>
          <a:xfrm>
            <a:off x="738312" y="4282788"/>
            <a:ext cx="812144" cy="1151923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43052" y="4087058"/>
            <a:ext cx="812144" cy="187264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719686" y="2837579"/>
            <a:ext cx="1531188" cy="1249479"/>
            <a:chOff x="719686" y="2837579"/>
            <a:chExt cx="1531188" cy="1249479"/>
          </a:xfrm>
        </p:grpSpPr>
        <p:sp>
          <p:nvSpPr>
            <p:cNvPr id="21" name="TextBox 20"/>
            <p:cNvSpPr txBox="1"/>
            <p:nvPr/>
          </p:nvSpPr>
          <p:spPr>
            <a:xfrm>
              <a:off x="719686" y="2837579"/>
              <a:ext cx="1531188" cy="49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600" b="1" dirty="0" smtClean="0">
                  <a:solidFill>
                    <a:srgbClr val="008000"/>
                  </a:solidFill>
                  <a:latin typeface="Chalkduster"/>
                  <a:cs typeface="Chalkduster"/>
                </a:rPr>
                <a:t>Continuous</a:t>
              </a:r>
            </a:p>
            <a:p>
              <a:pPr algn="r">
                <a:lnSpc>
                  <a:spcPct val="80000"/>
                </a:lnSpc>
              </a:pPr>
              <a:r>
                <a:rPr lang="en-US" sz="1600" b="1" dirty="0" smtClean="0">
                  <a:solidFill>
                    <a:srgbClr val="008000"/>
                  </a:solidFill>
                  <a:latin typeface="Chalkduster"/>
                  <a:cs typeface="Chalkduster"/>
                </a:rPr>
                <a:t>dominance</a:t>
              </a:r>
              <a:endParaRPr lang="en-US" sz="1600" b="1" dirty="0">
                <a:solidFill>
                  <a:srgbClr val="008000"/>
                </a:solidFill>
                <a:latin typeface="Chalkduster"/>
                <a:cs typeface="Chalkduster"/>
              </a:endParaRPr>
            </a:p>
          </p:txBody>
        </p:sp>
        <p:cxnSp>
          <p:nvCxnSpPr>
            <p:cNvPr id="23" name="Straight Connector 22"/>
            <p:cNvCxnSpPr>
              <a:stCxn id="21" idx="2"/>
              <a:endCxn id="19" idx="0"/>
            </p:cNvCxnSpPr>
            <p:nvPr/>
          </p:nvCxnSpPr>
          <p:spPr>
            <a:xfrm flipH="1">
              <a:off x="1149124" y="3332073"/>
              <a:ext cx="336156" cy="7549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824" y="5434712"/>
            <a:ext cx="1484456" cy="830871"/>
            <a:chOff x="824" y="5434712"/>
            <a:chExt cx="1484456" cy="830871"/>
          </a:xfrm>
        </p:grpSpPr>
        <p:sp>
          <p:nvSpPr>
            <p:cNvPr id="20" name="TextBox 19"/>
            <p:cNvSpPr txBox="1"/>
            <p:nvPr/>
          </p:nvSpPr>
          <p:spPr>
            <a:xfrm>
              <a:off x="824" y="5771089"/>
              <a:ext cx="1484456" cy="49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600" b="1" dirty="0" smtClean="0">
                  <a:solidFill>
                    <a:schemeClr val="accent2"/>
                  </a:solidFill>
                  <a:latin typeface="Chalkduster"/>
                  <a:cs typeface="Chalkduster"/>
                </a:rPr>
                <a:t>Binary </a:t>
              </a:r>
            </a:p>
            <a:p>
              <a:pPr algn="r">
                <a:lnSpc>
                  <a:spcPct val="80000"/>
                </a:lnSpc>
              </a:pPr>
              <a:r>
                <a:rPr lang="en-US" sz="1600" b="1" dirty="0" smtClean="0">
                  <a:solidFill>
                    <a:schemeClr val="accent2"/>
                  </a:solidFill>
                  <a:latin typeface="Chalkduster"/>
                  <a:cs typeface="Chalkduster"/>
                </a:rPr>
                <a:t>dominance</a:t>
              </a:r>
              <a:endParaRPr lang="en-US" sz="1600" b="1" dirty="0">
                <a:solidFill>
                  <a:schemeClr val="accent2"/>
                </a:solidFill>
                <a:latin typeface="Chalkduster"/>
                <a:cs typeface="Chalkduster"/>
              </a:endParaRPr>
            </a:p>
          </p:txBody>
        </p:sp>
        <p:cxnSp>
          <p:nvCxnSpPr>
            <p:cNvPr id="27" name="Straight Connector 26"/>
            <p:cNvCxnSpPr>
              <a:stCxn id="20" idx="0"/>
            </p:cNvCxnSpPr>
            <p:nvPr/>
          </p:nvCxnSpPr>
          <p:spPr>
            <a:xfrm flipV="1">
              <a:off x="743052" y="5434712"/>
              <a:ext cx="406072" cy="33637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1"/>
          <p:cNvSpPr txBox="1">
            <a:spLocks/>
          </p:cNvSpPr>
          <p:nvPr/>
        </p:nvSpPr>
        <p:spPr>
          <a:xfrm>
            <a:off x="40508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spcBef>
                <a:spcPct val="0"/>
              </a:spcBef>
            </a:pPr>
            <a:r>
              <a:rPr lang="en-US" sz="3600" dirty="0" smtClean="0"/>
              <a:t>ESHOP: 290 features, 421 rules</a:t>
            </a:r>
            <a:br>
              <a:rPr lang="en-US" sz="3600" dirty="0" smtClean="0"/>
            </a:br>
            <a:r>
              <a:rPr lang="en-US" sz="3600" dirty="0">
                <a:solidFill>
                  <a:srgbClr val="0000FF"/>
                </a:solidFill>
              </a:rPr>
              <a:t>[</a:t>
            </a:r>
            <a:r>
              <a:rPr lang="en-US" sz="3600" dirty="0" err="1">
                <a:solidFill>
                  <a:srgbClr val="0000FF"/>
                </a:solidFill>
              </a:rPr>
              <a:t>Sayyad</a:t>
            </a:r>
            <a:r>
              <a:rPr lang="en-US" sz="3600" dirty="0">
                <a:solidFill>
                  <a:srgbClr val="0000FF"/>
                </a:solidFill>
              </a:rPr>
              <a:t>, Menzies ICSE’</a:t>
            </a:r>
            <a:r>
              <a:rPr lang="en-US" sz="3600" dirty="0" smtClean="0">
                <a:solidFill>
                  <a:srgbClr val="0000FF"/>
                </a:solidFill>
              </a:rPr>
              <a:t>13]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83052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6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smtClean="0"/>
              <a:t>Q: What is so different about IBEA?</a:t>
            </a:r>
            <a:br>
              <a:rPr lang="en-US" dirty="0" smtClean="0"/>
            </a:br>
            <a:r>
              <a:rPr lang="en-US" dirty="0" smtClean="0"/>
              <a:t>A: </a:t>
            </a:r>
            <a:r>
              <a:rPr lang="en-US" dirty="0"/>
              <a:t>C</a:t>
            </a:r>
            <a:r>
              <a:rPr lang="en-US" dirty="0" smtClean="0"/>
              <a:t>ontinuous dominance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46612" y="1504793"/>
            <a:ext cx="4040188" cy="639762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r>
              <a:rPr lang="en-US" dirty="0" smtClean="0"/>
              <a:t>Continuous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4646612" y="2247931"/>
            <a:ext cx="4040188" cy="3951288"/>
          </a:xfrm>
        </p:spPr>
        <p:txBody>
          <a:bodyPr>
            <a:noAutofit/>
          </a:bodyPr>
          <a:lstStyle/>
          <a:p>
            <a:r>
              <a:rPr lang="en-US" sz="1800" dirty="0"/>
              <a:t>IBEA : </a:t>
            </a:r>
            <a:r>
              <a:rPr lang="en-US" sz="1800" dirty="0">
                <a:solidFill>
                  <a:srgbClr val="0000FF"/>
                </a:solidFill>
              </a:rPr>
              <a:t>[</a:t>
            </a:r>
            <a:r>
              <a:rPr lang="en-US" sz="1800" dirty="0" err="1">
                <a:solidFill>
                  <a:srgbClr val="0000FF"/>
                </a:solidFill>
              </a:rPr>
              <a:t>Zitzler</a:t>
            </a:r>
            <a:r>
              <a:rPr lang="en-US" sz="1800" dirty="0">
                <a:solidFill>
                  <a:srgbClr val="0000FF"/>
                </a:solidFill>
              </a:rPr>
              <a:t>, </a:t>
            </a:r>
            <a:r>
              <a:rPr lang="en-US" sz="1800" dirty="0" err="1">
                <a:solidFill>
                  <a:srgbClr val="0000FF"/>
                </a:solidFill>
              </a:rPr>
              <a:t>Kunzli</a:t>
            </a:r>
            <a:r>
              <a:rPr lang="en-US" sz="1800" dirty="0">
                <a:solidFill>
                  <a:srgbClr val="0000FF"/>
                </a:solidFill>
              </a:rPr>
              <a:t>, 2004</a:t>
            </a:r>
            <a:r>
              <a:rPr lang="en-US" sz="1800" dirty="0" smtClean="0">
                <a:solidFill>
                  <a:srgbClr val="0000FF"/>
                </a:solidFill>
              </a:rPr>
              <a:t>] </a:t>
            </a:r>
          </a:p>
          <a:p>
            <a:r>
              <a:rPr lang="en-US" sz="1800" dirty="0" smtClean="0"/>
              <a:t>I(x</a:t>
            </a:r>
            <a:r>
              <a:rPr lang="en-US" sz="1800" baseline="30000" dirty="0" smtClean="0"/>
              <a:t>1</a:t>
            </a:r>
            <a:r>
              <a:rPr lang="en-US" sz="1800" dirty="0" smtClean="0"/>
              <a:t>,x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):</a:t>
            </a:r>
          </a:p>
          <a:p>
            <a:pPr lvl="1"/>
            <a:r>
              <a:rPr lang="en-US" sz="1600" dirty="0" smtClean="0"/>
              <a:t>How much do we have to adjust goal scores such that x</a:t>
            </a:r>
            <a:r>
              <a:rPr lang="en-US" sz="1600" baseline="30000" dirty="0" smtClean="0"/>
              <a:t>1</a:t>
            </a:r>
            <a:r>
              <a:rPr lang="en-US" sz="1600" dirty="0" smtClean="0"/>
              <a:t> dominates x</a:t>
            </a:r>
            <a:r>
              <a:rPr lang="en-US" sz="1600" baseline="30000" dirty="0" smtClean="0"/>
              <a:t>2</a:t>
            </a:r>
            <a:endParaRPr lang="en-US" sz="1600" dirty="0" smtClean="0"/>
          </a:p>
          <a:p>
            <a:r>
              <a:rPr lang="en-US" sz="1800" dirty="0" smtClean="0"/>
              <a:t>Repeat till just a few left</a:t>
            </a:r>
          </a:p>
          <a:p>
            <a:pPr marL="457200" lvl="1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re each instance x</a:t>
            </a:r>
            <a:r>
              <a:rPr lang="en-US" sz="1600" baseline="30000" dirty="0" smtClean="0"/>
              <a:t>1</a:t>
            </a:r>
            <a:r>
              <a:rPr lang="en-US" sz="1600" dirty="0" smtClean="0"/>
              <a:t>  buy summing its “I”</a:t>
            </a:r>
            <a:br>
              <a:rPr lang="en-US" sz="1600" dirty="0" smtClean="0"/>
            </a:br>
            <a:r>
              <a:rPr lang="en-US" sz="1600" dirty="0" smtClean="0"/>
              <a:t> </a:t>
            </a:r>
          </a:p>
          <a:p>
            <a:pPr marL="457200" lvl="1" indent="0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pPr lvl="1">
              <a:buFont typeface="Wingdings" charset="2"/>
              <a:buChar char="§"/>
            </a:pPr>
            <a:r>
              <a:rPr lang="en-US" sz="1600" dirty="0" smtClean="0"/>
              <a:t>Sort all instances by F</a:t>
            </a:r>
          </a:p>
          <a:p>
            <a:pPr lvl="1">
              <a:buFont typeface="Wingdings" charset="2"/>
              <a:buChar char="§"/>
            </a:pPr>
            <a:r>
              <a:rPr lang="en-US" sz="1600" dirty="0"/>
              <a:t>D</a:t>
            </a:r>
            <a:r>
              <a:rPr lang="en-US" sz="1600" dirty="0" smtClean="0"/>
              <a:t>elete worst</a:t>
            </a:r>
          </a:p>
          <a:p>
            <a:r>
              <a:rPr lang="en-US" sz="1800" dirty="0" smtClean="0"/>
              <a:t>Then, standard GA (cross-over, mutation) on the survivors</a:t>
            </a:r>
          </a:p>
          <a:p>
            <a:pPr marL="457200" lvl="1" indent="0">
              <a:buNone/>
            </a:pPr>
            <a:r>
              <a:rPr lang="en-US" sz="1600" dirty="0" smtClean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341158" y="1504793"/>
            <a:ext cx="4041775" cy="639762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r>
              <a:rPr lang="en-US" dirty="0" smtClean="0"/>
              <a:t>Discrete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>
          <a:xfrm>
            <a:off x="341158" y="2144554"/>
            <a:ext cx="4041775" cy="471344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Two sets of decisions</a:t>
            </a:r>
          </a:p>
          <a:p>
            <a:r>
              <a:rPr lang="en-US" sz="1800" dirty="0" smtClean="0"/>
              <a:t>One dominates the other if worse on none and better on at least one</a:t>
            </a:r>
            <a:br>
              <a:rPr lang="en-US" sz="1800" dirty="0" smtClean="0"/>
            </a:b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dirty="0" smtClean="0"/>
              <a:t>Note: returns true false</a:t>
            </a:r>
          </a:p>
          <a:p>
            <a:pPr lvl="1"/>
            <a:r>
              <a:rPr lang="en-US" sz="1800" dirty="0" smtClean="0"/>
              <a:t>Neglects to report </a:t>
            </a:r>
            <a:r>
              <a:rPr lang="en-US" sz="1800" dirty="0"/>
              <a:t> </a:t>
            </a:r>
            <a:r>
              <a:rPr lang="en-US" sz="1800" dirty="0" smtClean="0"/>
              <a:t>the </a:t>
            </a:r>
            <a:br>
              <a:rPr lang="en-US" sz="1800" dirty="0" smtClean="0"/>
            </a:br>
            <a:r>
              <a:rPr lang="en-US" sz="1800" dirty="0" smtClean="0"/>
              <a:t>size of  the domination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28</a:t>
            </a:fld>
            <a:endParaRPr lang="en-US"/>
          </a:p>
        </p:txBody>
      </p:sp>
      <p:pic>
        <p:nvPicPr>
          <p:cNvPr id="16" name="Picture 15" descr="Screen Shot 2012-11-25 at 7.05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878" y="4043730"/>
            <a:ext cx="3405922" cy="771011"/>
          </a:xfrm>
          <a:prstGeom prst="rect">
            <a:avLst/>
          </a:prstGeom>
        </p:spPr>
      </p:pic>
      <p:sp>
        <p:nvSpPr>
          <p:cNvPr id="18" name="10-Point Star 17"/>
          <p:cNvSpPr/>
          <p:nvPr/>
        </p:nvSpPr>
        <p:spPr>
          <a:xfrm>
            <a:off x="8046094" y="4695106"/>
            <a:ext cx="952536" cy="707302"/>
          </a:xfrm>
          <a:prstGeom prst="star10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K=</a:t>
            </a:r>
            <a:br>
              <a:rPr lang="en-US" dirty="0" smtClean="0"/>
            </a:br>
            <a:r>
              <a:rPr lang="en-US" dirty="0" smtClean="0"/>
              <a:t>0.05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8" idx="8"/>
          </p:cNvCxnSpPr>
          <p:nvPr/>
        </p:nvCxnSpPr>
        <p:spPr>
          <a:xfrm flipV="1">
            <a:off x="8522362" y="4365111"/>
            <a:ext cx="0" cy="329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85456" y="3232533"/>
            <a:ext cx="3940175" cy="2406545"/>
            <a:chOff x="-154736" y="3257112"/>
            <a:chExt cx="4468487" cy="285167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576" y="3327482"/>
              <a:ext cx="3940175" cy="27813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145744" y="5626748"/>
              <a:ext cx="1071428" cy="33855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Cost of car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3404" y="3257112"/>
              <a:ext cx="1783421" cy="40117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t</a:t>
              </a:r>
              <a:r>
                <a:rPr lang="en-US" sz="1600" dirty="0" smtClean="0">
                  <a:solidFill>
                    <a:schemeClr val="bg1"/>
                  </a:solidFill>
                </a:rPr>
                <a:t>ime to 100 mph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154736" y="5663660"/>
              <a:ext cx="871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Libian SC Regular"/>
                  <a:cs typeface="Libian SC Regular"/>
                </a:rPr>
                <a:t>heaven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18690" y="1022390"/>
            <a:ext cx="215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[Wagner </a:t>
            </a:r>
            <a:r>
              <a:rPr lang="en-US" b="1" dirty="0" err="1" smtClean="0">
                <a:solidFill>
                  <a:srgbClr val="0000FF"/>
                </a:solidFill>
              </a:rPr>
              <a:t>et.al</a:t>
            </a:r>
            <a:r>
              <a:rPr lang="en-US" b="1" dirty="0" smtClean="0">
                <a:solidFill>
                  <a:srgbClr val="0000FF"/>
                </a:solidFill>
              </a:rPr>
              <a:t>. 2007]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063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15" grpId="0" build="p"/>
      <p:bldP spid="6" grpId="0" build="p" animBg="1"/>
      <p:bldP spid="3" grpId="0" build="p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50898"/>
            <a:ext cx="9618646" cy="7167655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marL="514350" indent="-514350">
              <a:lnSpc>
                <a:spcPct val="80000"/>
              </a:lnSpc>
            </a:pPr>
            <a:r>
              <a:rPr lang="en-US" sz="6000" dirty="0" smtClean="0">
                <a:solidFill>
                  <a:srgbClr val="FFFFFF"/>
                </a:solidFill>
              </a:rPr>
              <a:t>   What are the added benefits of goal-oriented reasoning?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Case study: Feature maps for  </a:t>
            </a:r>
            <a:r>
              <a:rPr lang="en-US" dirty="0">
                <a:solidFill>
                  <a:schemeClr val="bg1"/>
                </a:solidFill>
              </a:rPr>
              <a:t>product-line engineering</a:t>
            </a:r>
            <a:br>
              <a:rPr lang="en-US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58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not everyone agrees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146300" y="1768527"/>
            <a:ext cx="6019800" cy="352373"/>
          </a:xfrm>
          <a:solidFill>
            <a:schemeClr val="accent1"/>
          </a:solidFill>
        </p:spPr>
        <p:txBody>
          <a:bodyPr anchor="ctr" anchorCtr="0">
            <a:normAutofit fontScale="85000" lnSpcReduction="20000"/>
          </a:bodyPr>
          <a:lstStyle/>
          <a:p>
            <a:pPr marL="0" lvl="1" algn="ctr"/>
            <a:r>
              <a:rPr lang="en-US" sz="2400" dirty="0" err="1">
                <a:solidFill>
                  <a:schemeClr val="bg1"/>
                </a:solidFill>
              </a:rPr>
              <a:t>Edsger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Dijkstra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smtClean="0">
                <a:solidFill>
                  <a:schemeClr val="bg1"/>
                </a:solidFill>
              </a:rPr>
              <a:t>ICSE </a:t>
            </a:r>
            <a:r>
              <a:rPr lang="en-US" sz="2400" dirty="0">
                <a:solidFill>
                  <a:schemeClr val="bg1"/>
                </a:solidFill>
              </a:rPr>
              <a:t>4, </a:t>
            </a:r>
            <a:r>
              <a:rPr lang="en-US" sz="2400" dirty="0" smtClean="0">
                <a:solidFill>
                  <a:schemeClr val="bg1"/>
                </a:solidFill>
              </a:rPr>
              <a:t>1979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374900" y="2240808"/>
            <a:ext cx="5664200" cy="1950192"/>
          </a:xfrm>
        </p:spPr>
        <p:txBody>
          <a:bodyPr>
            <a:normAutofit fontScale="92500" lnSpcReduction="20000"/>
          </a:bodyPr>
          <a:lstStyle/>
          <a:p>
            <a:pPr marL="342900" lvl="1" indent="-342900"/>
            <a:endParaRPr lang="en-US" sz="2800" dirty="0" smtClean="0"/>
          </a:p>
          <a:p>
            <a:pPr marL="342900" lvl="1" indent="-342900"/>
            <a:r>
              <a:rPr lang="en-US" sz="2800" i="1" dirty="0" smtClean="0"/>
              <a:t>“</a:t>
            </a:r>
            <a:r>
              <a:rPr lang="en-US" sz="2800" i="1" dirty="0"/>
              <a:t>The notion of ‘</a:t>
            </a:r>
            <a:r>
              <a:rPr lang="en-US" sz="2800" i="1" dirty="0" smtClean="0"/>
              <a:t>user’ cannot </a:t>
            </a:r>
            <a:r>
              <a:rPr lang="en-US" sz="2800" i="1" dirty="0"/>
              <a:t>be </a:t>
            </a:r>
            <a:r>
              <a:rPr lang="en-US" sz="2800" i="1" dirty="0" smtClean="0"/>
              <a:t>precisely </a:t>
            </a:r>
            <a:r>
              <a:rPr lang="en-US" sz="2800" i="1" dirty="0"/>
              <a:t>defined, and </a:t>
            </a:r>
            <a:r>
              <a:rPr lang="en-US" sz="2800" i="1" dirty="0" smtClean="0"/>
              <a:t> therefore </a:t>
            </a:r>
            <a:r>
              <a:rPr lang="en-US" sz="2800" i="1" dirty="0"/>
              <a:t>has no place in CS or SE.</a:t>
            </a:r>
            <a:r>
              <a:rPr lang="en-US" sz="2800" i="1" dirty="0" smtClean="0"/>
              <a:t>”</a:t>
            </a:r>
            <a:br>
              <a:rPr lang="en-US" sz="2800" i="1" dirty="0" smtClean="0"/>
            </a:br>
            <a:endParaRPr lang="en-US" sz="2800" i="1" dirty="0" smtClean="0"/>
          </a:p>
          <a:p>
            <a:pPr marL="1200150" lvl="3" indent="-342900"/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3</a:t>
            </a:fld>
            <a:endParaRPr lang="en-US"/>
          </a:p>
        </p:txBody>
      </p:sp>
      <p:sp>
        <p:nvSpPr>
          <p:cNvPr id="10" name="Text Placeholder 4"/>
          <p:cNvSpPr>
            <a:spLocks noGrp="1"/>
          </p:cNvSpPr>
          <p:nvPr>
            <p:ph type="body" idx="1"/>
          </p:nvPr>
        </p:nvSpPr>
        <p:spPr>
          <a:xfrm>
            <a:off x="2146300" y="4473627"/>
            <a:ext cx="6019800" cy="377773"/>
          </a:xfrm>
          <a:solidFill>
            <a:schemeClr val="accent1"/>
          </a:solidFill>
        </p:spPr>
        <p:txBody>
          <a:bodyPr anchor="ctr" anchorCtr="0">
            <a:normAutofit fontScale="77500" lnSpcReduction="20000"/>
          </a:bodyPr>
          <a:lstStyle/>
          <a:p>
            <a:pPr marL="0" lvl="1" algn="ctr"/>
            <a:r>
              <a:rPr lang="en-US" sz="2800" dirty="0" smtClean="0">
                <a:solidFill>
                  <a:schemeClr val="bg1"/>
                </a:solidFill>
              </a:rPr>
              <a:t>Anonymous machine learning researcher, 1986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2"/>
          </p:nvPr>
        </p:nvSpPr>
        <p:spPr>
          <a:xfrm>
            <a:off x="2349500" y="4851400"/>
            <a:ext cx="6489700" cy="1950192"/>
          </a:xfrm>
        </p:spPr>
        <p:txBody>
          <a:bodyPr>
            <a:normAutofit/>
          </a:bodyPr>
          <a:lstStyle/>
          <a:p>
            <a:pPr marL="342900" lvl="1" indent="-342900"/>
            <a:endParaRPr lang="en-US" sz="2800" dirty="0" smtClean="0"/>
          </a:p>
          <a:p>
            <a:pPr marL="342900" lvl="1" indent="-342900"/>
            <a:r>
              <a:rPr lang="en-US" sz="2600" i="1" dirty="0" smtClean="0"/>
              <a:t>“Kill all living human experts </a:t>
            </a:r>
            <a:br>
              <a:rPr lang="en-US" sz="2600" i="1" dirty="0" smtClean="0"/>
            </a:br>
            <a:r>
              <a:rPr lang="en-US" sz="2600" i="1" dirty="0" smtClean="0"/>
              <a:t>then resurrect the dead ones”</a:t>
            </a:r>
            <a:br>
              <a:rPr lang="en-US" sz="2600" i="1" dirty="0" smtClean="0"/>
            </a:br>
            <a:endParaRPr lang="en-US" sz="2600" i="1" dirty="0" smtClean="0"/>
          </a:p>
          <a:p>
            <a:pPr marL="1200150" lvl="3" indent="-342900"/>
            <a:endParaRPr lang="en-US" sz="22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765300"/>
            <a:ext cx="1332428" cy="187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4470400"/>
            <a:ext cx="1332428" cy="187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19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/>
          <p:cNvCxnSpPr/>
          <p:nvPr/>
        </p:nvCxnSpPr>
        <p:spPr>
          <a:xfrm>
            <a:off x="935629" y="6474726"/>
            <a:ext cx="728737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35629" y="1798638"/>
            <a:ext cx="7110483" cy="27858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5630" y="4843818"/>
            <a:ext cx="7110482" cy="16104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5456052" y="1798638"/>
            <a:ext cx="11875" cy="469656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2865" y="1173322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Features</a:t>
            </a:r>
            <a:endParaRPr lang="en-US" i="1" dirty="0"/>
          </a:p>
        </p:txBody>
      </p:sp>
      <p:cxnSp>
        <p:nvCxnSpPr>
          <p:cNvPr id="9" name="Straight Arrow Connector 8"/>
          <p:cNvCxnSpPr>
            <a:endCxn id="7" idx="2"/>
          </p:cNvCxnSpPr>
          <p:nvPr/>
        </p:nvCxnSpPr>
        <p:spPr>
          <a:xfrm flipV="1">
            <a:off x="935629" y="1542654"/>
            <a:ext cx="13269" cy="496381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4536" y="6310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7517" y="479563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5600" y="442629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544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1726" y="17048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6888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7517" y="5307660"/>
            <a:ext cx="461665" cy="68275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SPLOT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4686" y="2574065"/>
            <a:ext cx="461665" cy="12350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Linux (LVAT)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Cloud 16"/>
          <p:cNvSpPr/>
          <p:nvPr/>
        </p:nvSpPr>
        <p:spPr>
          <a:xfrm>
            <a:off x="2412512" y="4921655"/>
            <a:ext cx="1486448" cy="1199766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Pohl ‘11</a:t>
            </a:r>
            <a:endParaRPr lang="en-US" dirty="0"/>
          </a:p>
        </p:txBody>
      </p:sp>
      <p:sp>
        <p:nvSpPr>
          <p:cNvPr id="20" name="Cloud 19"/>
          <p:cNvSpPr/>
          <p:nvPr/>
        </p:nvSpPr>
        <p:spPr>
          <a:xfrm>
            <a:off x="3816860" y="5205725"/>
            <a:ext cx="1552049" cy="1119116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Lopez-</a:t>
            </a:r>
            <a:r>
              <a:rPr lang="en-US" dirty="0" err="1" smtClean="0"/>
              <a:t>Herrejon</a:t>
            </a:r>
            <a:r>
              <a:rPr lang="en-US" dirty="0" smtClean="0"/>
              <a:t> ‘11</a:t>
            </a:r>
            <a:endParaRPr lang="en-US" dirty="0"/>
          </a:p>
        </p:txBody>
      </p:sp>
      <p:sp>
        <p:nvSpPr>
          <p:cNvPr id="21" name="Cloud 20"/>
          <p:cNvSpPr/>
          <p:nvPr/>
        </p:nvSpPr>
        <p:spPr>
          <a:xfrm>
            <a:off x="3556000" y="2102876"/>
            <a:ext cx="1596787" cy="1729607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Henard</a:t>
            </a:r>
            <a:r>
              <a:rPr lang="en-US" dirty="0" smtClean="0"/>
              <a:t> ‘12</a:t>
            </a:r>
            <a:endParaRPr lang="en-US" dirty="0"/>
          </a:p>
        </p:txBody>
      </p:sp>
      <p:sp>
        <p:nvSpPr>
          <p:cNvPr id="23" name="Cloud 22"/>
          <p:cNvSpPr/>
          <p:nvPr/>
        </p:nvSpPr>
        <p:spPr>
          <a:xfrm>
            <a:off x="5522463" y="5089478"/>
            <a:ext cx="1581579" cy="1119116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Sayyad</a:t>
            </a:r>
            <a:r>
              <a:rPr lang="en-US" dirty="0" smtClean="0"/>
              <a:t>,</a:t>
            </a:r>
          </a:p>
          <a:p>
            <a:pPr algn="ctr"/>
            <a:r>
              <a:rPr lang="en-US" dirty="0" smtClean="0"/>
              <a:t>Menzies’13a</a:t>
            </a:r>
            <a:endParaRPr lang="en-US" dirty="0"/>
          </a:p>
        </p:txBody>
      </p:sp>
      <p:sp>
        <p:nvSpPr>
          <p:cNvPr id="22" name="Cloud 21"/>
          <p:cNvSpPr/>
          <p:nvPr/>
        </p:nvSpPr>
        <p:spPr>
          <a:xfrm>
            <a:off x="6585804" y="5089477"/>
            <a:ext cx="1460308" cy="1119116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Velazco ‘13</a:t>
            </a:r>
            <a:endParaRPr lang="en-US" dirty="0"/>
          </a:p>
        </p:txBody>
      </p:sp>
      <p:sp>
        <p:nvSpPr>
          <p:cNvPr id="24" name="Cloud 23"/>
          <p:cNvSpPr/>
          <p:nvPr/>
        </p:nvSpPr>
        <p:spPr>
          <a:xfrm>
            <a:off x="5620221" y="2072277"/>
            <a:ext cx="2262119" cy="1760206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Sayyad</a:t>
            </a:r>
            <a:r>
              <a:rPr lang="en-US" dirty="0" smtClean="0"/>
              <a:t>, Menzies’13b</a:t>
            </a:r>
            <a:endParaRPr lang="en-US" dirty="0"/>
          </a:p>
        </p:txBody>
      </p:sp>
      <p:sp>
        <p:nvSpPr>
          <p:cNvPr id="25" name="Cloud 24"/>
          <p:cNvSpPr/>
          <p:nvPr/>
        </p:nvSpPr>
        <p:spPr>
          <a:xfrm>
            <a:off x="1596571" y="2102877"/>
            <a:ext cx="1631883" cy="1729606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Johansen ‘11</a:t>
            </a:r>
            <a:endParaRPr lang="en-US" dirty="0"/>
          </a:p>
        </p:txBody>
      </p:sp>
      <p:sp>
        <p:nvSpPr>
          <p:cNvPr id="31" name="Cloud 30"/>
          <p:cNvSpPr/>
          <p:nvPr/>
        </p:nvSpPr>
        <p:spPr>
          <a:xfrm>
            <a:off x="903240" y="5776249"/>
            <a:ext cx="1792951" cy="773720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Benavides ‘05</a:t>
            </a:r>
            <a:endParaRPr lang="en-US" dirty="0"/>
          </a:p>
        </p:txBody>
      </p:sp>
      <p:sp>
        <p:nvSpPr>
          <p:cNvPr id="35" name="Cloud 34"/>
          <p:cNvSpPr/>
          <p:nvPr/>
        </p:nvSpPr>
        <p:spPr>
          <a:xfrm>
            <a:off x="935630" y="3884567"/>
            <a:ext cx="4275890" cy="1280395"/>
          </a:xfrm>
          <a:prstGeom prst="cloud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White ‘07, ‘08, 09a, 09b, </a:t>
            </a:r>
          </a:p>
          <a:p>
            <a:pPr algn="ctr"/>
            <a:r>
              <a:rPr lang="en-US" dirty="0" smtClean="0"/>
              <a:t>Shi ‘10, Guo ‘11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973751" y="6495198"/>
            <a:ext cx="116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Objectives</a:t>
            </a:r>
            <a:endParaRPr lang="en-US" i="1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5456052" y="1945988"/>
            <a:ext cx="59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4955111" y="1945989"/>
            <a:ext cx="5128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048945" y="1727342"/>
            <a:ext cx="114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Multi-goal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843909" y="1749113"/>
            <a:ext cx="1206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Single-goal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65553" y="1141575"/>
            <a:ext cx="112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Apple Chancery"/>
                <a:cs typeface="Apple Chancery"/>
              </a:rPr>
              <a:t>300,000+ </a:t>
            </a:r>
          </a:p>
          <a:p>
            <a:pPr algn="r"/>
            <a:r>
              <a:rPr lang="en-US" dirty="0" smtClean="0">
                <a:latin typeface="Apple Chancery"/>
                <a:cs typeface="Apple Chancery"/>
              </a:rPr>
              <a:t>clauses</a:t>
            </a:r>
            <a:endParaRPr lang="en-US" dirty="0">
              <a:latin typeface="Apple Chancery"/>
              <a:cs typeface="Apple Chancery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7374647" y="1510907"/>
            <a:ext cx="507693" cy="873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1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Seeding Heuristic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525" y="2749937"/>
            <a:ext cx="9144000" cy="2097391"/>
            <a:chOff x="-28221" y="3086090"/>
            <a:chExt cx="9326882" cy="2274449"/>
          </a:xfrm>
        </p:grpSpPr>
        <p:pic>
          <p:nvPicPr>
            <p:cNvPr id="6" name="Picture 5" descr="Screen Shot 2013-12-29 at 11.35.32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07" y="3753473"/>
              <a:ext cx="9144000" cy="1607066"/>
            </a:xfrm>
            <a:prstGeom prst="rect">
              <a:avLst/>
            </a:prstGeom>
          </p:spPr>
        </p:pic>
        <p:pic>
          <p:nvPicPr>
            <p:cNvPr id="7" name="Picture 6" descr="Screen Shot 2013-12-29 at 11.36.0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221" y="3086090"/>
              <a:ext cx="9326882" cy="680713"/>
            </a:xfrm>
            <a:prstGeom prst="rect">
              <a:avLst/>
            </a:prstGeom>
          </p:spPr>
        </p:pic>
      </p:grp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4356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800" dirty="0" smtClean="0"/>
              <a:t>Given</a:t>
            </a:r>
            <a:r>
              <a:rPr lang="en-US" sz="2800" baseline="0" dirty="0" smtClean="0"/>
              <a:t> M &lt; N goals that are hardest to solve</a:t>
            </a:r>
          </a:p>
          <a:p>
            <a:pPr lvl="1">
              <a:lnSpc>
                <a:spcPct val="80000"/>
              </a:lnSpc>
            </a:pPr>
            <a:r>
              <a:rPr lang="en-US" sz="2400" baseline="0" dirty="0" smtClean="0"/>
              <a:t>Before running an N-optimization problem:</a:t>
            </a:r>
          </a:p>
          <a:p>
            <a:pPr lvl="1">
              <a:lnSpc>
                <a:spcPct val="80000"/>
              </a:lnSpc>
            </a:pPr>
            <a:r>
              <a:rPr lang="en-US" sz="2400" baseline="0" dirty="0" smtClean="0"/>
              <a:t> Seed an initial population by via M-optimization</a:t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/>
            </a:r>
            <a:br>
              <a:rPr lang="en-US" sz="2400" baseline="0" dirty="0" smtClean="0"/>
            </a:br>
            <a:endParaRPr lang="en-US" sz="2400" baseline="0" dirty="0" smtClean="0"/>
          </a:p>
          <a:p>
            <a:pPr lvl="1">
              <a:lnSpc>
                <a:spcPct val="80000"/>
              </a:lnSpc>
            </a:pPr>
            <a:endParaRPr lang="en-US" sz="2400" baseline="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Study1 (with Z3) :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Optimize for min constraint violations using Z3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Study2 (with IBEA):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Optimize for (a) max features and (b) min violations</a:t>
            </a:r>
          </a:p>
          <a:p>
            <a:pPr marL="0" indent="0">
              <a:lnSpc>
                <a:spcPct val="8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1430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Correct solutions after 30 minutes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the large Linux </a:t>
            </a:r>
            <a:r>
              <a:rPr lang="en-US" dirty="0"/>
              <a:t>Kernel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32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06" y="1536701"/>
            <a:ext cx="7218583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56823" y="2712924"/>
            <a:ext cx="115950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From IBEA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90255" y="5804722"/>
            <a:ext cx="95459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From Z3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43583"/>
            <a:ext cx="9144000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Abdel Salam </a:t>
            </a:r>
            <a:r>
              <a:rPr lang="en-US" sz="1200" dirty="0" err="1"/>
              <a:t>Sayyad</a:t>
            </a:r>
            <a:r>
              <a:rPr lang="en-US" sz="1200" dirty="0"/>
              <a:t> Joseph Ingram Tim Menzies </a:t>
            </a:r>
            <a:r>
              <a:rPr lang="en-US" sz="1200" dirty="0" err="1"/>
              <a:t>Hany</a:t>
            </a:r>
            <a:r>
              <a:rPr lang="en-US" sz="1200" dirty="0"/>
              <a:t> </a:t>
            </a:r>
            <a:r>
              <a:rPr lang="en-US" sz="1200" dirty="0" err="1"/>
              <a:t>Ammar</a:t>
            </a:r>
            <a:r>
              <a:rPr lang="en-US" sz="1200" dirty="0"/>
              <a:t>, </a:t>
            </a:r>
            <a:endParaRPr lang="en-US" sz="1200" dirty="0" smtClean="0"/>
          </a:p>
          <a:p>
            <a:pPr algn="ctr"/>
            <a:r>
              <a:rPr lang="en-US" sz="1200" dirty="0" smtClean="0"/>
              <a:t>Scalable </a:t>
            </a:r>
            <a:r>
              <a:rPr lang="en-US" sz="1200" dirty="0"/>
              <a:t>Product Line Configuration: A Straw to  Break the Camel’s Back , </a:t>
            </a:r>
            <a:r>
              <a:rPr lang="en-US" sz="1200" b="1" dirty="0"/>
              <a:t>IEEE ASE </a:t>
            </a:r>
            <a:r>
              <a:rPr lang="en-US" sz="1200" dirty="0"/>
              <a:t>2013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00" y="5402092"/>
            <a:ext cx="966931" cy="923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130 of</a:t>
            </a:r>
          </a:p>
          <a:p>
            <a:r>
              <a:rPr lang="en-US" dirty="0" smtClean="0"/>
              <a:t>6888 </a:t>
            </a:r>
          </a:p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952500" y="5765800"/>
            <a:ext cx="647700" cy="370086"/>
          </a:xfrm>
          <a:custGeom>
            <a:avLst/>
            <a:gdLst>
              <a:gd name="connsiteX0" fmla="*/ 0 w 1841500"/>
              <a:gd name="connsiteY0" fmla="*/ 114300 h 370086"/>
              <a:gd name="connsiteX1" fmla="*/ 965200 w 1841500"/>
              <a:gd name="connsiteY1" fmla="*/ 368300 h 370086"/>
              <a:gd name="connsiteX2" fmla="*/ 1841500 w 1841500"/>
              <a:gd name="connsiteY2" fmla="*/ 0 h 37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1500" h="370086">
                <a:moveTo>
                  <a:pt x="0" y="114300"/>
                </a:moveTo>
                <a:cubicBezTo>
                  <a:pt x="329141" y="250825"/>
                  <a:pt x="658283" y="387350"/>
                  <a:pt x="965200" y="368300"/>
                </a:cubicBezTo>
                <a:cubicBezTo>
                  <a:pt x="1272117" y="349250"/>
                  <a:pt x="1841500" y="0"/>
                  <a:pt x="184150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806700" y="2455692"/>
            <a:ext cx="966931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5704 of</a:t>
            </a:r>
          </a:p>
          <a:p>
            <a:r>
              <a:rPr lang="en-US" dirty="0" smtClean="0"/>
              <a:t>6888 </a:t>
            </a:r>
          </a:p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1689100" y="3379022"/>
            <a:ext cx="1117600" cy="2170878"/>
          </a:xfrm>
          <a:custGeom>
            <a:avLst/>
            <a:gdLst>
              <a:gd name="connsiteX0" fmla="*/ 1257300 w 1257300"/>
              <a:gd name="connsiteY0" fmla="*/ 0 h 2400300"/>
              <a:gd name="connsiteX1" fmla="*/ 266700 w 1257300"/>
              <a:gd name="connsiteY1" fmla="*/ 1841500 h 2400300"/>
              <a:gd name="connsiteX2" fmla="*/ 0 w 1257300"/>
              <a:gd name="connsiteY2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300" h="2400300">
                <a:moveTo>
                  <a:pt x="1257300" y="0"/>
                </a:moveTo>
                <a:cubicBezTo>
                  <a:pt x="866775" y="720725"/>
                  <a:pt x="476250" y="1441450"/>
                  <a:pt x="266700" y="1841500"/>
                </a:cubicBezTo>
                <a:cubicBezTo>
                  <a:pt x="57150" y="2241550"/>
                  <a:pt x="0" y="2400300"/>
                  <a:pt x="0" y="2400300"/>
                </a:cubicBezTo>
              </a:path>
            </a:pathLst>
          </a:cu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69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7024" y="-150898"/>
            <a:ext cx="9618646" cy="7167655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marL="514350" indent="-514350">
              <a:lnSpc>
                <a:spcPct val="80000"/>
              </a:lnSpc>
            </a:pPr>
            <a:r>
              <a:rPr lang="en-US" sz="6000" b="1" dirty="0" smtClean="0">
                <a:solidFill>
                  <a:srgbClr val="FFFFFF"/>
                </a:solidFill>
              </a:rPr>
              <a:t>  </a:t>
            </a:r>
            <a:r>
              <a:rPr lang="en-US" sz="6000" dirty="0" smtClean="0">
                <a:solidFill>
                  <a:srgbClr val="FFFFFF"/>
                </a:solidFill>
              </a:rPr>
              <a:t>How to make goal-based reasoning faster?</a:t>
            </a:r>
            <a:br>
              <a:rPr lang="en-US" sz="6000" dirty="0" smtClean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/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 smtClean="0">
                <a:solidFill>
                  <a:srgbClr val="FFFFFF"/>
                </a:solidFill>
              </a:rPr>
              <a:t>(GALE= </a:t>
            </a:r>
            <a:r>
              <a:rPr lang="en-US" sz="6000" u="sng" dirty="0" smtClean="0">
                <a:solidFill>
                  <a:srgbClr val="FFFFFF"/>
                </a:solidFill>
              </a:rPr>
              <a:t>G</a:t>
            </a:r>
            <a:r>
              <a:rPr lang="en-US" sz="6000" dirty="0" smtClean="0">
                <a:solidFill>
                  <a:srgbClr val="FFFFFF"/>
                </a:solidFill>
              </a:rPr>
              <a:t>eometric </a:t>
            </a:r>
            <a:r>
              <a:rPr lang="en-US" sz="6000" u="sng" dirty="0" smtClean="0">
                <a:solidFill>
                  <a:srgbClr val="FFFFFF"/>
                </a:solidFill>
              </a:rPr>
              <a:t>A</a:t>
            </a:r>
            <a:r>
              <a:rPr lang="en-US" sz="6000" dirty="0" smtClean="0">
                <a:solidFill>
                  <a:srgbClr val="FFFFFF"/>
                </a:solidFill>
              </a:rPr>
              <a:t>ctive </a:t>
            </a:r>
            <a:r>
              <a:rPr lang="en-US" sz="6000" u="sng" dirty="0" err="1" smtClean="0">
                <a:solidFill>
                  <a:srgbClr val="FFFFFF"/>
                </a:solidFill>
              </a:rPr>
              <a:t>LE</a:t>
            </a:r>
            <a:r>
              <a:rPr lang="en-US" sz="6000" dirty="0" err="1" smtClean="0">
                <a:solidFill>
                  <a:srgbClr val="FFFFFF"/>
                </a:solidFill>
              </a:rPr>
              <a:t>arning</a:t>
            </a:r>
            <a:r>
              <a:rPr lang="en-US" sz="6000" dirty="0" smtClean="0">
                <a:solidFill>
                  <a:srgbClr val="FFFFFF"/>
                </a:solidFill>
              </a:rPr>
              <a:t>)</a:t>
            </a:r>
            <a:r>
              <a:rPr lang="en-US" sz="6000" dirty="0">
                <a:solidFill>
                  <a:srgbClr val="FFFFFF"/>
                </a:solidFill>
              </a:rPr>
              <a:t/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5400" dirty="0" smtClean="0"/>
              <a:t> </a:t>
            </a:r>
            <a:endParaRPr lang="en-US" sz="5400" b="1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04878"/>
            <a:ext cx="6400800" cy="17526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Case study: Safety </a:t>
            </a:r>
            <a:r>
              <a:rPr lang="en-US" b="1" dirty="0">
                <a:solidFill>
                  <a:srgbClr val="FFFFFF"/>
                </a:solidFill>
              </a:rPr>
              <a:t>critical analysis of aviation procedures</a:t>
            </a:r>
            <a:br>
              <a:rPr lang="en-US" b="1" dirty="0">
                <a:solidFill>
                  <a:srgbClr val="FFFFFF"/>
                </a:solidFill>
              </a:rPr>
            </a:b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04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WMC: GIT’s </a:t>
            </a:r>
            <a:r>
              <a:rPr lang="en-US" i="1" dirty="0"/>
              <a:t>Work Models that Compute </a:t>
            </a:r>
            <a:r>
              <a:rPr lang="en-US" dirty="0" smtClean="0">
                <a:solidFill>
                  <a:srgbClr val="0000FF"/>
                </a:solidFill>
              </a:rPr>
              <a:t>[</a:t>
            </a:r>
            <a:r>
              <a:rPr lang="en-US" dirty="0">
                <a:solidFill>
                  <a:srgbClr val="0000FF"/>
                </a:solidFill>
              </a:rPr>
              <a:t>Kim’11]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398682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Cognitive </a:t>
            </a:r>
            <a:r>
              <a:rPr lang="en-US" sz="2400" dirty="0"/>
              <a:t>models of </a:t>
            </a:r>
            <a:r>
              <a:rPr lang="en-US" sz="2400" dirty="0" smtClean="0"/>
              <a:t>the agents (both pilots and computers</a:t>
            </a:r>
            <a:r>
              <a:rPr lang="en-US" sz="2400" dirty="0"/>
              <a:t>) </a:t>
            </a:r>
            <a:endParaRPr lang="en-US" sz="2400" dirty="0" smtClean="0"/>
          </a:p>
          <a:p>
            <a:pPr lvl="1"/>
            <a:r>
              <a:rPr lang="en-US" sz="1800" dirty="0" smtClean="0"/>
              <a:t>Late descent, </a:t>
            </a:r>
          </a:p>
          <a:p>
            <a:pPr lvl="1"/>
            <a:r>
              <a:rPr lang="en-US" sz="1800" dirty="0" smtClean="0"/>
              <a:t>Unpredicted rerouting, </a:t>
            </a:r>
          </a:p>
          <a:p>
            <a:pPr lvl="1"/>
            <a:r>
              <a:rPr lang="en-US" sz="1800" dirty="0" smtClean="0"/>
              <a:t>Different tailwind conditions</a:t>
            </a:r>
          </a:p>
          <a:p>
            <a:r>
              <a:rPr lang="en-US" sz="2600" dirty="0" smtClean="0"/>
              <a:t>Goal: validate operations procedures (are they safe?)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47975" y="1676399"/>
            <a:ext cx="4038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NASA’s analysts want to explore 7000 scenarios.</a:t>
            </a:r>
          </a:p>
          <a:p>
            <a:pPr lvl="1"/>
            <a:r>
              <a:rPr lang="en-US" sz="2000" dirty="0" smtClean="0"/>
              <a:t>With current tools (NSGA-II)</a:t>
            </a:r>
          </a:p>
          <a:p>
            <a:pPr lvl="1"/>
            <a:r>
              <a:rPr lang="en-US" sz="2000" dirty="0" smtClean="0"/>
              <a:t>300 weeks to complete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 smtClean="0"/>
              <a:t>Limited access to hardware</a:t>
            </a:r>
          </a:p>
          <a:p>
            <a:pPr lvl="1"/>
            <a:r>
              <a:rPr lang="en-US" sz="2000" dirty="0" smtClean="0"/>
              <a:t>Queue of researchers wanting hardware access</a:t>
            </a:r>
          </a:p>
          <a:p>
            <a:pPr lvl="1"/>
            <a:r>
              <a:rPr lang="en-US" sz="2000" dirty="0" smtClean="0"/>
              <a:t>Hardware pulled away if in-flight incidents for manned space missions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 descr="130708235908-ac-asiana-crash-latest-simon-pkg-00015126-story-bod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5" y="4628358"/>
            <a:ext cx="3639671" cy="20503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56846" y="6032375"/>
            <a:ext cx="1616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Asiana</a:t>
            </a:r>
            <a:r>
              <a:rPr lang="en-US" i="1" dirty="0"/>
              <a:t> </a:t>
            </a:r>
            <a:r>
              <a:rPr lang="en-US" i="1" dirty="0" smtClean="0"/>
              <a:t>Airlines</a:t>
            </a:r>
          </a:p>
          <a:p>
            <a:r>
              <a:rPr lang="en-US" i="1" dirty="0" smtClean="0"/>
              <a:t>Flight </a:t>
            </a:r>
            <a:r>
              <a:rPr lang="en-US" i="1" dirty="0"/>
              <a:t>214</a:t>
            </a:r>
          </a:p>
        </p:txBody>
      </p:sp>
    </p:spTree>
    <p:extLst>
      <p:ext uri="{BB962C8B-B14F-4D97-AF65-F5344CB8AC3E}">
        <p14:creationId xmlns:p14="http://schemas.microsoft.com/office/powerpoint/2010/main" val="1791114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3093"/>
            <a:ext cx="8358251" cy="500120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Repeat till happy or exhausted</a:t>
            </a:r>
          </a:p>
          <a:p>
            <a:pPr lvl="1"/>
            <a:r>
              <a:rPr lang="en-US" sz="2000" dirty="0" smtClean="0"/>
              <a:t>Selection (cull the herd)</a:t>
            </a:r>
            <a:endParaRPr lang="en-US" sz="2000" dirty="0"/>
          </a:p>
          <a:p>
            <a:pPr lvl="1"/>
            <a:r>
              <a:rPr lang="en-US" sz="2000" dirty="0" smtClean="0"/>
              <a:t>Cross-over (the rude bit)</a:t>
            </a:r>
          </a:p>
          <a:p>
            <a:pPr lvl="1"/>
            <a:r>
              <a:rPr lang="en-US" sz="2000" dirty="0" smtClean="0"/>
              <a:t>Mutation (stochastic jiggle)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80" y="3352772"/>
            <a:ext cx="3695799" cy="3239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655" y="269316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Active learning and evolutionary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35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41650" y="1699308"/>
            <a:ext cx="3459225" cy="2867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Naïve selection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• </a:t>
            </a:r>
            <a:r>
              <a:rPr lang="en-US" sz="2000" dirty="0" smtClean="0"/>
              <a:t>score every candidate</a:t>
            </a:r>
            <a:br>
              <a:rPr lang="en-US" sz="20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Active learning</a:t>
            </a:r>
            <a:br>
              <a:rPr lang="en-US" sz="2400" dirty="0" smtClean="0"/>
            </a:br>
            <a:r>
              <a:rPr lang="en-US" sz="2400" dirty="0" smtClean="0"/>
              <a:t>• </a:t>
            </a:r>
            <a:r>
              <a:rPr lang="en-US" sz="2000" dirty="0" smtClean="0"/>
              <a:t>Score only the </a:t>
            </a:r>
            <a:r>
              <a:rPr lang="en-US" sz="2000" i="1" dirty="0" smtClean="0"/>
              <a:t>most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</a:t>
            </a:r>
            <a:r>
              <a:rPr lang="en-US" sz="2000" i="1" dirty="0" smtClean="0"/>
              <a:t>informative</a:t>
            </a:r>
            <a:r>
              <a:rPr lang="en-US" sz="2000" dirty="0" smtClean="0"/>
              <a:t> candidates</a:t>
            </a:r>
            <a:br>
              <a:rPr lang="en-US" sz="2000" dirty="0" smtClean="0"/>
            </a:br>
            <a:r>
              <a:rPr lang="en-US" sz="2000" dirty="0" smtClean="0"/>
              <a:t>• e.g. just score most    </a:t>
            </a:r>
            <a:br>
              <a:rPr lang="en-US" sz="2000" dirty="0" smtClean="0"/>
            </a:br>
            <a:r>
              <a:rPr lang="en-US" sz="2000" dirty="0" smtClean="0"/>
              <a:t>   distant points in data    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 </a:t>
            </a:r>
            <a:r>
              <a:rPr lang="en-US" sz="2000" dirty="0" smtClean="0"/>
              <a:t>  clusters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318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2-09-22 at 12.00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979" y="1230288"/>
            <a:ext cx="4847890" cy="5697403"/>
          </a:xfrm>
          <a:prstGeom prst="rect">
            <a:avLst/>
          </a:prstGeom>
        </p:spPr>
      </p:pic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3320-FB92-664A-91D6-B19FF7115913}" type="slidenum">
              <a:rPr lang="en-US" smtClean="0"/>
              <a:t>36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4054" y="1564924"/>
            <a:ext cx="23498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</a:t>
            </a:r>
            <a:r>
              <a:rPr lang="en-US" dirty="0"/>
              <a:t>398 cars</a:t>
            </a:r>
          </a:p>
          <a:p>
            <a:endParaRPr lang="en-US" dirty="0"/>
          </a:p>
          <a:p>
            <a:r>
              <a:rPr lang="en-US" dirty="0" smtClean="0"/>
              <a:t>Maximize acceleration,</a:t>
            </a:r>
          </a:p>
          <a:p>
            <a:r>
              <a:rPr lang="en-US" dirty="0" smtClean="0"/>
              <a:t>Maximize mpg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899481" y="1850000"/>
            <a:ext cx="5676265" cy="4203435"/>
            <a:chOff x="5344146" y="1576031"/>
            <a:chExt cx="5676265" cy="4203435"/>
          </a:xfrm>
        </p:grpSpPr>
        <p:pic>
          <p:nvPicPr>
            <p:cNvPr id="15" name="Picture 14" descr="Screen Shot 2012-09-22 at 12.01.46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4146" y="1576031"/>
              <a:ext cx="5676265" cy="3524565"/>
            </a:xfrm>
            <a:prstGeom prst="rect">
              <a:avLst/>
            </a:prstGeom>
            <a:ln w="127000">
              <a:solidFill>
                <a:srgbClr val="FF0000"/>
              </a:solidFill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5948247" y="5133135"/>
              <a:ext cx="1547231" cy="646331"/>
            </a:xfrm>
            <a:prstGeom prst="rect">
              <a:avLst/>
            </a:prstGeom>
            <a:solidFill>
              <a:srgbClr val="C0504D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14 evaluations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o</a:t>
              </a:r>
              <a:r>
                <a:rPr lang="en-US" dirty="0" smtClean="0">
                  <a:solidFill>
                    <a:schemeClr val="bg1"/>
                  </a:solidFill>
                </a:rPr>
                <a:t>f goals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65841" y="3246992"/>
            <a:ext cx="3099758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Find splits using FASTMAP O(n) </a:t>
            </a:r>
            <a:r>
              <a:rPr lang="en-US" dirty="0" smtClean="0">
                <a:solidFill>
                  <a:srgbClr val="0000FF"/>
                </a:solidFill>
              </a:rPr>
              <a:t>[</a:t>
            </a:r>
            <a:r>
              <a:rPr lang="en-US" dirty="0" err="1">
                <a:solidFill>
                  <a:srgbClr val="0000FF"/>
                </a:solidFill>
              </a:rPr>
              <a:t>Faloutsos</a:t>
            </a:r>
            <a:r>
              <a:rPr lang="en-US" dirty="0">
                <a:solidFill>
                  <a:srgbClr val="0000FF"/>
                </a:solidFill>
              </a:rPr>
              <a:t> &amp; Lin </a:t>
            </a:r>
            <a:r>
              <a:rPr lang="fr-FR" dirty="0">
                <a:solidFill>
                  <a:srgbClr val="0000FF"/>
                </a:solidFill>
              </a:rPr>
              <a:t>’</a:t>
            </a:r>
            <a:r>
              <a:rPr lang="en-US" dirty="0">
                <a:solidFill>
                  <a:srgbClr val="0000FF"/>
                </a:solidFill>
              </a:rPr>
              <a:t>95]</a:t>
            </a:r>
            <a:endParaRPr lang="en-US" dirty="0" smtClean="0"/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endParaRPr lang="en-US" dirty="0" smtClean="0"/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At each level only check for dominance of two most extreme points</a:t>
            </a:r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2log</a:t>
            </a:r>
            <a:r>
              <a:rPr lang="en-US" baseline="-25000" dirty="0" smtClean="0"/>
              <a:t>2</a:t>
            </a:r>
            <a:r>
              <a:rPr lang="en-US" dirty="0"/>
              <a:t>(N) </a:t>
            </a:r>
            <a:r>
              <a:rPr lang="en-US" dirty="0" err="1" smtClean="0"/>
              <a:t>evals</a:t>
            </a:r>
            <a:r>
              <a:rPr lang="en-US" dirty="0" smtClean="0"/>
              <a:t>, or less</a:t>
            </a:r>
            <a:br>
              <a:rPr lang="en-US" dirty="0" smtClean="0"/>
            </a:br>
            <a:endParaRPr lang="en-US" dirty="0"/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sz="2000" dirty="0" smtClean="0"/>
              <a:t>Leaves = </a:t>
            </a:r>
            <a:br>
              <a:rPr lang="en-US" sz="2000" dirty="0" smtClean="0"/>
            </a:br>
            <a:r>
              <a:rPr lang="en-US" sz="2000" dirty="0" smtClean="0"/>
              <a:t>non-dominated </a:t>
            </a:r>
            <a:br>
              <a:rPr lang="en-US" sz="2000" dirty="0" smtClean="0"/>
            </a:br>
            <a:r>
              <a:rPr lang="en-US" sz="2000" dirty="0" smtClean="0"/>
              <a:t>examples (</a:t>
            </a:r>
            <a:r>
              <a:rPr lang="en-US" dirty="0" smtClean="0"/>
              <a:t>i.e. the Pareto frontier)</a:t>
            </a:r>
            <a:br>
              <a:rPr lang="en-US" dirty="0" smtClean="0"/>
            </a:br>
            <a:endParaRPr lang="en-US" dirty="0" smtClean="0"/>
          </a:p>
          <a:p>
            <a:pPr marL="800100" lvl="1" indent="-342900">
              <a:lnSpc>
                <a:spcPct val="80000"/>
              </a:lnSpc>
              <a:buFont typeface="Arial"/>
              <a:buChar char="•"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55659" y="1762281"/>
            <a:ext cx="1733819" cy="248792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58214" y="4532523"/>
            <a:ext cx="1231263" cy="50904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55786" y="5260897"/>
            <a:ext cx="900568" cy="16137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2348" y="101316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Recursively cluster data,  find </a:t>
            </a:r>
            <a:br>
              <a:rPr lang="en-US" sz="3600" dirty="0" smtClean="0"/>
            </a:br>
            <a:r>
              <a:rPr lang="en-US" sz="3600" dirty="0" smtClean="0"/>
              <a:t>most distant points in leaf clusters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77579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6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599" y="269876"/>
            <a:ext cx="799306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 frontier as convex hull, for each line segment, push towards best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2680"/>
            <a:ext cx="5077872" cy="478716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Given  goals u</a:t>
            </a:r>
            <a:r>
              <a:rPr lang="en-US" dirty="0"/>
              <a:t>, v, … </a:t>
            </a:r>
          </a:p>
          <a:p>
            <a:pPr lvl="1"/>
            <a:r>
              <a:rPr lang="en-US" dirty="0"/>
              <a:t>utopia = best values</a:t>
            </a:r>
          </a:p>
          <a:p>
            <a:pPr lvl="1"/>
            <a:r>
              <a:rPr lang="en-US" dirty="0"/>
              <a:t>hell = furthest from </a:t>
            </a:r>
            <a:r>
              <a:rPr lang="en-US" dirty="0" smtClean="0"/>
              <a:t>utopia</a:t>
            </a:r>
          </a:p>
          <a:p>
            <a:pPr lvl="1"/>
            <a:r>
              <a:rPr lang="en-US" dirty="0" smtClean="0"/>
              <a:t>All distances normalized 0..1</a:t>
            </a:r>
            <a:br>
              <a:rPr lang="en-US" dirty="0" smtClean="0"/>
            </a:br>
            <a:endParaRPr lang="en-US" dirty="0"/>
          </a:p>
          <a:p>
            <a:r>
              <a:rPr lang="en-US" dirty="0"/>
              <a:t>Given a line </a:t>
            </a:r>
            <a:r>
              <a:rPr lang="en-US" i="1" dirty="0"/>
              <a:t>east</a:t>
            </a:r>
            <a:r>
              <a:rPr lang="en-US" dirty="0"/>
              <a:t> to </a:t>
            </a:r>
            <a:r>
              <a:rPr lang="en-US" i="1" dirty="0"/>
              <a:t>west</a:t>
            </a:r>
          </a:p>
          <a:p>
            <a:pPr lvl="1"/>
            <a:r>
              <a:rPr lang="en-US" dirty="0"/>
              <a:t>s1 = </a:t>
            </a:r>
            <a:r>
              <a:rPr lang="en-US" dirty="0" smtClean="0"/>
              <a:t>I(</a:t>
            </a:r>
            <a:r>
              <a:rPr lang="en-US" dirty="0"/>
              <a:t>east, hell)</a:t>
            </a:r>
          </a:p>
          <a:p>
            <a:pPr lvl="1"/>
            <a:r>
              <a:rPr lang="en-US" dirty="0"/>
              <a:t>s2 = </a:t>
            </a:r>
            <a:r>
              <a:rPr lang="en-US" dirty="0" smtClean="0"/>
              <a:t>I(</a:t>
            </a:r>
            <a:r>
              <a:rPr lang="en-US" dirty="0"/>
              <a:t>west, hell),  s2  &gt;  s1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 = </a:t>
            </a:r>
            <a:r>
              <a:rPr lang="en-US" dirty="0" err="1" smtClean="0"/>
              <a:t>dist</a:t>
            </a:r>
            <a:r>
              <a:rPr lang="en-US" dirty="0" smtClean="0"/>
              <a:t>(</a:t>
            </a:r>
            <a:r>
              <a:rPr lang="en-US" dirty="0" err="1" smtClean="0"/>
              <a:t>west,east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p </a:t>
            </a:r>
            <a:r>
              <a:rPr lang="en-US" dirty="0"/>
              <a:t>= </a:t>
            </a:r>
            <a:r>
              <a:rPr lang="en-US" dirty="0" smtClean="0"/>
              <a:t>push on </a:t>
            </a:r>
            <a:r>
              <a:rPr lang="en-US" dirty="0"/>
              <a:t>line </a:t>
            </a:r>
            <a:r>
              <a:rPr lang="en-US" i="1" dirty="0" err="1"/>
              <a:t>east</a:t>
            </a:r>
            <a:r>
              <a:rPr lang="en-US" dirty="0" err="1"/>
              <a:t>,</a:t>
            </a:r>
            <a:r>
              <a:rPr lang="en-US" i="1" dirty="0" err="1" smtClean="0"/>
              <a:t>west</a:t>
            </a:r>
            <a:endParaRPr lang="en-US" i="1" dirty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direction</a:t>
            </a:r>
            <a:r>
              <a:rPr lang="en-US" dirty="0" smtClean="0"/>
              <a:t>   = </a:t>
            </a:r>
            <a:r>
              <a:rPr lang="en-US" dirty="0"/>
              <a:t>towards </a:t>
            </a:r>
            <a:r>
              <a:rPr lang="en-US" dirty="0" smtClean="0"/>
              <a:t>better (west)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magnitude[</a:t>
            </a:r>
            <a:r>
              <a:rPr lang="en-US" b="1" dirty="0" err="1" smtClean="0">
                <a:solidFill>
                  <a:srgbClr val="FF0000"/>
                </a:solidFill>
              </a:rPr>
              <a:t>i</a:t>
            </a:r>
            <a:r>
              <a:rPr lang="en-US" b="1" dirty="0" smtClean="0">
                <a:solidFill>
                  <a:srgbClr val="FF0000"/>
                </a:solidFill>
              </a:rPr>
              <a:t>]</a:t>
            </a:r>
            <a:r>
              <a:rPr lang="en-US" dirty="0" smtClean="0"/>
              <a:t>= </a:t>
            </a:r>
          </a:p>
          <a:p>
            <a:pPr lvl="2"/>
            <a:r>
              <a:rPr lang="en-US" dirty="0" smtClean="0"/>
              <a:t>D= west[</a:t>
            </a:r>
            <a:r>
              <a:rPr lang="en-US" dirty="0" err="1" smtClean="0"/>
              <a:t>i</a:t>
            </a:r>
            <a:r>
              <a:rPr lang="en-US" dirty="0" smtClean="0"/>
              <a:t>] – east[</a:t>
            </a:r>
            <a:r>
              <a:rPr lang="en-US" dirty="0" err="1" smtClean="0"/>
              <a:t>i</a:t>
            </a:r>
            <a:r>
              <a:rPr lang="en-US" dirty="0" smtClean="0"/>
              <a:t>]</a:t>
            </a:r>
          </a:p>
          <a:p>
            <a:pPr lvl="2"/>
            <a:r>
              <a:rPr lang="en-US" dirty="0" smtClean="0"/>
              <a:t>new = old +  old * C * D</a:t>
            </a:r>
          </a:p>
          <a:p>
            <a:pPr lvl="2"/>
            <a:r>
              <a:rPr lang="en-US" dirty="0" smtClean="0"/>
              <a:t>Reject if over </a:t>
            </a:r>
            <a:r>
              <a:rPr lang="en-US" dirty="0"/>
              <a:t>C</a:t>
            </a:r>
            <a:r>
              <a:rPr lang="en-US" dirty="0" smtClean="0"/>
              <a:t>*1.5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37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10838" y="1494575"/>
            <a:ext cx="1077444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baseline="-25000" dirty="0" smtClean="0"/>
              <a:t>•</a:t>
            </a:r>
            <a:r>
              <a:rPr lang="en-US" i="1" dirty="0" smtClean="0"/>
              <a:t> utopia</a:t>
            </a:r>
            <a:endParaRPr lang="en-US" i="1" dirty="0"/>
          </a:p>
        </p:txBody>
      </p:sp>
      <p:grpSp>
        <p:nvGrpSpPr>
          <p:cNvPr id="9" name="Group 8"/>
          <p:cNvGrpSpPr/>
          <p:nvPr/>
        </p:nvGrpSpPr>
        <p:grpSpPr>
          <a:xfrm>
            <a:off x="5535072" y="1768932"/>
            <a:ext cx="2430969" cy="1518639"/>
            <a:chOff x="5535072" y="1627812"/>
            <a:chExt cx="2430969" cy="1518639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6111959" y="2886639"/>
              <a:ext cx="1476732" cy="3"/>
            </a:xfrm>
            <a:prstGeom prst="straightConnector1">
              <a:avLst/>
            </a:prstGeom>
            <a:ln w="31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6081555" y="1739969"/>
              <a:ext cx="30404" cy="1146671"/>
            </a:xfrm>
            <a:prstGeom prst="straightConnector1">
              <a:avLst/>
            </a:prstGeom>
            <a:ln w="31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606209" y="2646140"/>
              <a:ext cx="359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u</a:t>
              </a:r>
              <a:endParaRPr lang="en-US" i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52938" y="1627812"/>
              <a:ext cx="34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v</a:t>
              </a:r>
              <a:endParaRPr lang="en-US" i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35072" y="2592453"/>
              <a:ext cx="85831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hell </a:t>
              </a:r>
              <a:r>
                <a:rPr lang="en-US" sz="3000" i="1" dirty="0" smtClean="0"/>
                <a:t>•</a:t>
              </a:r>
              <a:endParaRPr lang="en-US" sz="3000" i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34779" y="1875998"/>
            <a:ext cx="1647317" cy="793269"/>
            <a:chOff x="6334779" y="1734878"/>
            <a:chExt cx="1647317" cy="793269"/>
          </a:xfrm>
        </p:grpSpPr>
        <p:sp>
          <p:nvSpPr>
            <p:cNvPr id="18" name="TextBox 17"/>
            <p:cNvSpPr txBox="1"/>
            <p:nvPr/>
          </p:nvSpPr>
          <p:spPr>
            <a:xfrm>
              <a:off x="7126759" y="2158815"/>
              <a:ext cx="447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s2</a:t>
              </a:r>
              <a:endParaRPr lang="en-US" i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45160" y="1978485"/>
              <a:ext cx="447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s1</a:t>
              </a:r>
              <a:endParaRPr lang="en-US" i="1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6698391" y="2037668"/>
              <a:ext cx="659963" cy="204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334779" y="1734878"/>
              <a:ext cx="637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east</a:t>
              </a:r>
              <a:endParaRPr lang="en-US" i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49175" y="1930024"/>
              <a:ext cx="7329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west</a:t>
              </a:r>
              <a:endParaRPr lang="en-US" i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703062" y="3574529"/>
            <a:ext cx="908923" cy="384748"/>
            <a:chOff x="8645679" y="312010"/>
            <a:chExt cx="908923" cy="384748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8645679" y="667714"/>
              <a:ext cx="908923" cy="29044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861387" y="312010"/>
              <a:ext cx="362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rgbClr val="FF0000"/>
                  </a:solidFill>
                </a:rPr>
                <a:t>p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561502" y="4451856"/>
            <a:ext cx="8583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hell </a:t>
            </a:r>
            <a:r>
              <a:rPr lang="en-US" sz="3000" i="1" dirty="0" smtClean="0"/>
              <a:t>•</a:t>
            </a:r>
            <a:endParaRPr lang="en-US" sz="3000" i="1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696911" y="4078512"/>
            <a:ext cx="659963" cy="20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6678653" y="3916004"/>
            <a:ext cx="651665" cy="429345"/>
            <a:chOff x="7411285" y="4509549"/>
            <a:chExt cx="997652" cy="375230"/>
          </a:xfrm>
        </p:grpSpPr>
        <p:sp>
          <p:nvSpPr>
            <p:cNvPr id="29" name="Oval 28"/>
            <p:cNvSpPr/>
            <p:nvPr/>
          </p:nvSpPr>
          <p:spPr>
            <a:xfrm>
              <a:off x="7411285" y="456763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7563685" y="472003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7521820" y="4538590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674220" y="4690990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507865" y="465024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660265" y="480264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618400" y="4621205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770800" y="4773605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605550" y="4622332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757950" y="4774732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716085" y="459329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7868485" y="474569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702130" y="4704947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7854530" y="4857347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812665" y="467590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7965065" y="482830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661370" y="4538590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813770" y="4690990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7771905" y="4509549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7924305" y="4661949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7757950" y="4621205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910350" y="4773605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7868485" y="4592164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020885" y="4744564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7855635" y="459329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8008035" y="474569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966170" y="4564250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8118570" y="4716650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7952215" y="467590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8104615" y="482830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8062750" y="4646865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8215150" y="4799265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034840" y="4702693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8020885" y="4814349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7979020" y="4632908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8131420" y="4785308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7980125" y="4647992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8090660" y="461895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8076705" y="4730607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8034840" y="454916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8187240" y="4701566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8021990" y="4550293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8174390" y="4702693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8132525" y="4521252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8284925" y="4673652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8118570" y="4632908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8270970" y="4785308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229105" y="4603867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381505" y="4756267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8" name="Straight Arrow Connector 77"/>
          <p:cNvCxnSpPr/>
          <p:nvPr/>
        </p:nvCxnSpPr>
        <p:spPr>
          <a:xfrm>
            <a:off x="6152719" y="4757300"/>
            <a:ext cx="1476732" cy="3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6122315" y="3610630"/>
            <a:ext cx="30404" cy="1146671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646969" y="4516801"/>
            <a:ext cx="3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u</a:t>
            </a:r>
            <a:endParaRPr lang="en-US" i="1" dirty="0"/>
          </a:p>
        </p:txBody>
      </p:sp>
      <p:sp>
        <p:nvSpPr>
          <p:cNvPr id="81" name="TextBox 80"/>
          <p:cNvSpPr txBox="1"/>
          <p:nvPr/>
        </p:nvSpPr>
        <p:spPr>
          <a:xfrm>
            <a:off x="5793698" y="3470559"/>
            <a:ext cx="34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v</a:t>
            </a:r>
            <a:endParaRPr lang="en-US" i="1" dirty="0"/>
          </a:p>
        </p:txBody>
      </p:sp>
      <p:sp>
        <p:nvSpPr>
          <p:cNvPr id="82" name="TextBox 81"/>
          <p:cNvSpPr txBox="1"/>
          <p:nvPr/>
        </p:nvSpPr>
        <p:spPr>
          <a:xfrm>
            <a:off x="5605213" y="6141113"/>
            <a:ext cx="8583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hell </a:t>
            </a:r>
            <a:r>
              <a:rPr lang="en-US" sz="3000" i="1" dirty="0" smtClean="0"/>
              <a:t>•</a:t>
            </a:r>
            <a:endParaRPr lang="en-US" sz="3000" i="1" dirty="0"/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6768532" y="5767769"/>
            <a:ext cx="659963" cy="20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6959475" y="5526304"/>
            <a:ext cx="900746" cy="436789"/>
            <a:chOff x="7411285" y="4509549"/>
            <a:chExt cx="997652" cy="375230"/>
          </a:xfrm>
          <a:solidFill>
            <a:srgbClr val="FF0000"/>
          </a:solidFill>
        </p:grpSpPr>
        <p:sp>
          <p:nvSpPr>
            <p:cNvPr id="85" name="Oval 84"/>
            <p:cNvSpPr/>
            <p:nvPr/>
          </p:nvSpPr>
          <p:spPr>
            <a:xfrm>
              <a:off x="7411285" y="456763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7563685" y="472003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7521820" y="4538590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7674220" y="4690990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7507865" y="465024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7660265" y="480264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7618400" y="4621205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7770800" y="4773605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7605550" y="4622332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7757950" y="4774732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7716085" y="459329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7868485" y="474569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7702130" y="4704947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7854530" y="4857347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7812665" y="467590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7965065" y="482830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661370" y="4538590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7813770" y="4690990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7771905" y="4509549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7924305" y="4661949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7757950" y="4621205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7910350" y="4773605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7868485" y="4592164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8020885" y="4744564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7855635" y="459329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8008035" y="474569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7966170" y="4564250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8118570" y="4716650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7952215" y="467590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8104615" y="482830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8062750" y="4646865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8215150" y="4799265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8034840" y="4702693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8020885" y="4814349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7979020" y="4632908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8131420" y="4785308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7980125" y="4647992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8090660" y="4618951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8076705" y="4730607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8034840" y="454916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8187240" y="4701566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8021990" y="4550293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8174390" y="4702693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8132525" y="4521252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8284925" y="4673652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8118570" y="4632908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8270970" y="4785308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8229105" y="4603867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8381505" y="4756267"/>
              <a:ext cx="27432" cy="2743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4" name="Straight Arrow Connector 133"/>
          <p:cNvCxnSpPr/>
          <p:nvPr/>
        </p:nvCxnSpPr>
        <p:spPr>
          <a:xfrm>
            <a:off x="6193479" y="6431013"/>
            <a:ext cx="1476732" cy="3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 flipV="1">
            <a:off x="6163075" y="5284343"/>
            <a:ext cx="30404" cy="1146671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7687729" y="6190514"/>
            <a:ext cx="3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u</a:t>
            </a:r>
            <a:endParaRPr lang="en-US" i="1" dirty="0"/>
          </a:p>
        </p:txBody>
      </p:sp>
      <p:sp>
        <p:nvSpPr>
          <p:cNvPr id="137" name="TextBox 136"/>
          <p:cNvSpPr txBox="1"/>
          <p:nvPr/>
        </p:nvSpPr>
        <p:spPr>
          <a:xfrm>
            <a:off x="5834458" y="5144272"/>
            <a:ext cx="34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10632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Repeat for all points on line </a:t>
            </a:r>
            <a:br>
              <a:rPr lang="en-US" dirty="0" smtClean="0"/>
            </a:br>
            <a:r>
              <a:rPr lang="en-US" dirty="0" smtClean="0"/>
              <a:t>segments on non-dominated </a:t>
            </a:r>
            <a:br>
              <a:rPr lang="en-US" dirty="0" smtClean="0"/>
            </a:br>
            <a:r>
              <a:rPr lang="en-US" dirty="0" smtClean="0"/>
              <a:t>region of convex hull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D5DB-6632-9A4A-9766-7A458A09EA5B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5094" y="2011549"/>
            <a:ext cx="5690450" cy="2350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50698" y="4387576"/>
            <a:ext cx="70036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GALE: 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Population[ 0 ] = N random points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Find M points on local Pareto frontier (approximated as convex hull)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Mutants = mutate M over line segments on hull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Population[ i+1 ] = Mutants </a:t>
            </a:r>
            <a:r>
              <a:rPr lang="en-US" dirty="0"/>
              <a:t>+ </a:t>
            </a:r>
            <a:r>
              <a:rPr lang="en-US" dirty="0" smtClean="0"/>
              <a:t> (N </a:t>
            </a:r>
            <a:r>
              <a:rPr lang="en-US" dirty="0"/>
              <a:t>–  #Mutants) random </a:t>
            </a:r>
            <a:r>
              <a:rPr lang="en-US" dirty="0" smtClean="0"/>
              <a:t>points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Goto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18702" y="6289417"/>
            <a:ext cx="5631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Related work: </a:t>
            </a:r>
            <a:r>
              <a:rPr lang="en-US" dirty="0" smtClean="0">
                <a:solidFill>
                  <a:srgbClr val="0000FF"/>
                </a:solidFill>
              </a:rPr>
              <a:t>[</a:t>
            </a:r>
            <a:r>
              <a:rPr lang="en-US" dirty="0" err="1" smtClean="0">
                <a:solidFill>
                  <a:srgbClr val="0000FF"/>
                </a:solidFill>
              </a:rPr>
              <a:t>Zuluaga</a:t>
            </a:r>
            <a:r>
              <a:rPr lang="en-US" dirty="0" smtClean="0">
                <a:solidFill>
                  <a:srgbClr val="0000FF"/>
                </a:solidFill>
              </a:rPr>
              <a:t>  et al. ICML’13] 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0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544" y="347670"/>
            <a:ext cx="8229600" cy="1143000"/>
          </a:xfrm>
        </p:spPr>
        <p:txBody>
          <a:bodyPr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4000" dirty="0" smtClean="0"/>
              <a:t>Results on NASA models:</a:t>
            </a:r>
            <a:br>
              <a:rPr lang="en-US" sz="4000" dirty="0" smtClean="0"/>
            </a:br>
            <a:r>
              <a:rPr lang="en-US" sz="4000" dirty="0" smtClean="0"/>
              <a:t>Scores as good as other methods</a:t>
            </a:r>
            <a:br>
              <a:rPr lang="en-US" sz="4000" dirty="0" smtClean="0"/>
            </a:br>
            <a:r>
              <a:rPr lang="en-US" sz="4000" dirty="0" smtClean="0"/>
              <a:t>Orders of magnitude fewer </a:t>
            </a:r>
            <a:r>
              <a:rPr lang="en-US" dirty="0" smtClean="0"/>
              <a:t>evaluations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67" y="2304851"/>
            <a:ext cx="4713111" cy="4420976"/>
          </a:xfrm>
          <a:prstGeom prst="rect">
            <a:avLst/>
          </a:prstGeom>
        </p:spPr>
      </p:pic>
      <p:sp>
        <p:nvSpPr>
          <p:cNvPr id="9" name="Parallelogram 8"/>
          <p:cNvSpPr/>
          <p:nvPr/>
        </p:nvSpPr>
        <p:spPr>
          <a:xfrm>
            <a:off x="-360567" y="-19150"/>
            <a:ext cx="1701800" cy="1249439"/>
          </a:xfrm>
          <a:prstGeom prst="parallelogram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b="1" dirty="0" smtClean="0"/>
              <a:t>Cognitive</a:t>
            </a:r>
            <a:br>
              <a:rPr lang="en-US" b="1" dirty="0" smtClean="0"/>
            </a:br>
            <a:r>
              <a:rPr lang="en-US" b="1" dirty="0" smtClean="0"/>
              <a:t>models of</a:t>
            </a:r>
          </a:p>
          <a:p>
            <a:pPr algn="ctr"/>
            <a:r>
              <a:rPr lang="en-US" b="1" dirty="0" smtClean="0"/>
              <a:t>Pilots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0645" y="2332985"/>
            <a:ext cx="20185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#forgotten tasks</a:t>
            </a:r>
            <a:br>
              <a:rPr lang="en-US" sz="1600" dirty="0" smtClean="0"/>
            </a:b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#</a:t>
            </a:r>
            <a:r>
              <a:rPr lang="en-US" sz="1600" dirty="0" smtClean="0"/>
              <a:t>interrupted acts</a:t>
            </a:r>
            <a:br>
              <a:rPr lang="en-US" sz="1600" dirty="0" smtClean="0"/>
            </a:b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Interruption time</a:t>
            </a:r>
            <a:br>
              <a:rPr lang="en-US" sz="1600" dirty="0" smtClean="0"/>
            </a:br>
            <a:endParaRPr lang="en-US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383910" y="2304851"/>
            <a:ext cx="262662" cy="229977"/>
          </a:xfrm>
          <a:prstGeom prst="rect">
            <a:avLst/>
          </a:prstGeom>
          <a:solidFill>
            <a:srgbClr val="F8212C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6463" y="3802413"/>
            <a:ext cx="262662" cy="229977"/>
          </a:xfrm>
          <a:prstGeom prst="rect">
            <a:avLst/>
          </a:prstGeom>
          <a:solidFill>
            <a:srgbClr val="F97250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6463" y="5241766"/>
            <a:ext cx="262662" cy="229977"/>
          </a:xfrm>
          <a:prstGeom prst="rect">
            <a:avLst/>
          </a:prstGeom>
          <a:solidFill>
            <a:srgbClr val="FB9927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0645" y="2434431"/>
            <a:ext cx="262662" cy="229977"/>
          </a:xfrm>
          <a:prstGeom prst="rect">
            <a:avLst/>
          </a:prstGeom>
          <a:solidFill>
            <a:srgbClr val="F8212C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5505" y="2917289"/>
            <a:ext cx="262662" cy="229977"/>
          </a:xfrm>
          <a:prstGeom prst="rect">
            <a:avLst/>
          </a:prstGeom>
          <a:solidFill>
            <a:srgbClr val="F97250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5505" y="3412958"/>
            <a:ext cx="262662" cy="229977"/>
          </a:xfrm>
          <a:prstGeom prst="rect">
            <a:avLst/>
          </a:prstGeom>
          <a:solidFill>
            <a:srgbClr val="FB9927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62957" y="3980558"/>
            <a:ext cx="262662" cy="229977"/>
          </a:xfrm>
          <a:prstGeom prst="rect">
            <a:avLst/>
          </a:prstGeom>
          <a:solidFill>
            <a:srgbClr val="3AFFFE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rgbClr val="000000"/>
                </a:solidFill>
              </a:rPr>
              <a:t>5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62957" y="2343725"/>
            <a:ext cx="262662" cy="229977"/>
          </a:xfrm>
          <a:prstGeom prst="rect">
            <a:avLst/>
          </a:prstGeom>
          <a:solidFill>
            <a:srgbClr val="7E3B25"/>
          </a:solidFill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4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7352834" y="2291893"/>
            <a:ext cx="1659429" cy="830997"/>
            <a:chOff x="7244302" y="2237917"/>
            <a:chExt cx="1659429" cy="830997"/>
          </a:xfrm>
        </p:grpSpPr>
        <p:sp>
          <p:nvSpPr>
            <p:cNvPr id="25" name="TextBox 24"/>
            <p:cNvSpPr txBox="1"/>
            <p:nvPr/>
          </p:nvSpPr>
          <p:spPr>
            <a:xfrm>
              <a:off x="7244302" y="2237917"/>
              <a:ext cx="16594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/>
                <a:t>#delayed acts</a:t>
              </a:r>
              <a:br>
                <a:rPr lang="en-US" sz="1600" dirty="0" smtClean="0"/>
              </a:br>
              <a:endParaRPr lang="en-US" sz="1600" dirty="0" smtClean="0"/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/>
                <a:t>Delay time</a:t>
              </a:r>
              <a:endParaRPr 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44302" y="2804550"/>
              <a:ext cx="262662" cy="229977"/>
            </a:xfrm>
            <a:prstGeom prst="rect">
              <a:avLst/>
            </a:prstGeom>
            <a:solidFill>
              <a:srgbClr val="3AFFFE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en-US" sz="1200" dirty="0" smtClean="0">
                  <a:solidFill>
                    <a:srgbClr val="000000"/>
                  </a:solidFill>
                </a:rPr>
                <a:t>5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244302" y="2299482"/>
              <a:ext cx="262662" cy="229977"/>
            </a:xfrm>
            <a:prstGeom prst="rect">
              <a:avLst/>
            </a:prstGeom>
            <a:solidFill>
              <a:srgbClr val="7E3B25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en-US" sz="1200" dirty="0" smtClean="0">
                  <a:solidFill>
                    <a:schemeClr val="bg1"/>
                  </a:solidFill>
                </a:rPr>
                <a:t>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025619" y="22416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00875" y="1692271"/>
            <a:ext cx="79564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 </a:t>
            </a:r>
            <a:r>
              <a:rPr lang="en-US" dirty="0" err="1" smtClean="0"/>
              <a:t>mins</a:t>
            </a:r>
            <a:r>
              <a:rPr lang="en-US" dirty="0" smtClean="0"/>
              <a:t>  (GALE) </a:t>
            </a:r>
            <a:r>
              <a:rPr lang="en-US" dirty="0" err="1" smtClean="0"/>
              <a:t>vs</a:t>
            </a:r>
            <a:r>
              <a:rPr lang="en-US" dirty="0"/>
              <a:t> </a:t>
            </a:r>
            <a:r>
              <a:rPr lang="en-US" dirty="0" smtClean="0"/>
              <a:t>7 hours (rest)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90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10" grpId="0" animBg="1"/>
      <p:bldP spid="11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what role for SE</a:t>
            </a:r>
            <a:br>
              <a:rPr lang="en-US" dirty="0" smtClean="0"/>
            </a:br>
            <a:r>
              <a:rPr lang="en-US" dirty="0" smtClean="0"/>
              <a:t>in the age of Big Data?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Analysis is a “systems” task?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The premise </a:t>
            </a:r>
            <a:r>
              <a:rPr lang="en-US" sz="2400" dirty="0"/>
              <a:t>of Big Data: </a:t>
            </a:r>
            <a:endParaRPr lang="en-US" sz="2400" dirty="0" smtClean="0"/>
          </a:p>
          <a:p>
            <a:pPr lvl="1"/>
            <a:r>
              <a:rPr lang="en-US" sz="2000" dirty="0" smtClean="0"/>
              <a:t>better </a:t>
            </a:r>
            <a:r>
              <a:rPr lang="en-US" sz="2000" dirty="0"/>
              <a:t>conclusions =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same </a:t>
            </a:r>
            <a:r>
              <a:rPr lang="en-US" sz="2000" dirty="0"/>
              <a:t>algorithms + more data + more </a:t>
            </a:r>
            <a:r>
              <a:rPr lang="en-US" sz="2000" dirty="0" err="1"/>
              <a:t>cpu</a:t>
            </a:r>
            <a:r>
              <a:rPr lang="en-US" sz="2000" dirty="0"/>
              <a:t> 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r>
              <a:rPr lang="en-US" sz="2400" dirty="0"/>
              <a:t>If </a:t>
            </a:r>
            <a:r>
              <a:rPr lang="en-US" sz="2400" dirty="0" smtClean="0"/>
              <a:t>so, then … </a:t>
            </a:r>
          </a:p>
          <a:p>
            <a:pPr lvl="1"/>
            <a:r>
              <a:rPr lang="en-US" sz="2000" dirty="0" smtClean="0"/>
              <a:t>No role </a:t>
            </a:r>
            <a:r>
              <a:rPr lang="en-US" sz="2000" dirty="0"/>
              <a:t>for human analysts </a:t>
            </a:r>
            <a:endParaRPr lang="en-US" sz="2000" dirty="0" smtClean="0"/>
          </a:p>
          <a:p>
            <a:pPr lvl="1"/>
            <a:r>
              <a:rPr lang="en-US" sz="2000" dirty="0" smtClean="0"/>
              <a:t>All insight </a:t>
            </a:r>
            <a:r>
              <a:rPr lang="en-US" sz="2000" dirty="0"/>
              <a:t>is </a:t>
            </a:r>
            <a:r>
              <a:rPr lang="en-US" sz="2000" dirty="0" smtClean="0"/>
              <a:t>auto-generated from CPUs.</a:t>
            </a:r>
          </a:p>
          <a:p>
            <a:pPr lvl="1"/>
            <a:endParaRPr lang="en-US" sz="20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Analysis is a “human” task?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Current </a:t>
            </a:r>
            <a:r>
              <a:rPr lang="en-US" dirty="0"/>
              <a:t>results on “software analytics”</a:t>
            </a:r>
          </a:p>
          <a:p>
            <a:pPr lvl="1"/>
            <a:r>
              <a:rPr lang="en-US" dirty="0"/>
              <a:t>A  </a:t>
            </a:r>
            <a:r>
              <a:rPr lang="en-US" dirty="0" smtClean="0"/>
              <a:t>human</a:t>
            </a:r>
            <a:r>
              <a:rPr lang="en-US" dirty="0"/>
              <a:t>-intensive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025" y="3847966"/>
            <a:ext cx="2020628" cy="27433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276" y="3847966"/>
            <a:ext cx="2009822" cy="274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4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  <p:bldP spid="1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3015348"/>
              </p:ext>
            </p:extLst>
          </p:nvPr>
        </p:nvGraphicFramePr>
        <p:xfrm>
          <a:off x="4814540" y="134882"/>
          <a:ext cx="4076927" cy="7030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47700" y="642610"/>
            <a:ext cx="21563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Number of </a:t>
            </a:r>
            <a:br>
              <a:rPr lang="en-US" sz="3200" b="1" dirty="0" smtClean="0"/>
            </a:br>
            <a:r>
              <a:rPr lang="en-US" sz="3200" b="1" dirty="0" smtClean="0"/>
              <a:t>evaluations</a:t>
            </a:r>
            <a:endParaRPr lang="en-US" sz="3200" b="1" dirty="0"/>
          </a:p>
        </p:txBody>
      </p:sp>
      <p:sp>
        <p:nvSpPr>
          <p:cNvPr id="2" name="Rectangle 1"/>
          <p:cNvSpPr/>
          <p:nvPr/>
        </p:nvSpPr>
        <p:spPr>
          <a:xfrm>
            <a:off x="518060" y="400324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90"/>
                </a:solidFill>
                <a:sym typeface="Wingdings"/>
              </a:rPr>
              <a:t>[Port, Menzies, </a:t>
            </a:r>
            <a:r>
              <a:rPr lang="en-US" b="1" dirty="0" smtClean="0">
                <a:solidFill>
                  <a:srgbClr val="000090"/>
                </a:solidFill>
                <a:sym typeface="Wingdings"/>
              </a:rPr>
              <a:t/>
            </a:r>
            <a:br>
              <a:rPr lang="en-US" b="1" dirty="0" smtClean="0">
                <a:solidFill>
                  <a:srgbClr val="000090"/>
                </a:solidFill>
                <a:sym typeface="Wingdings"/>
              </a:rPr>
            </a:br>
            <a:r>
              <a:rPr lang="en-US" b="1" dirty="0" smtClean="0">
                <a:solidFill>
                  <a:srgbClr val="000090"/>
                </a:solidFill>
                <a:sym typeface="Wingdings"/>
              </a:rPr>
              <a:t>Ase</a:t>
            </a:r>
            <a:r>
              <a:rPr lang="en-US" b="1" dirty="0">
                <a:solidFill>
                  <a:srgbClr val="000090"/>
                </a:solidFill>
                <a:sym typeface="Wingdings"/>
              </a:rPr>
              <a:t>’08</a:t>
            </a:r>
            <a:r>
              <a:rPr lang="en-US" b="1" dirty="0" smtClean="0">
                <a:solidFill>
                  <a:srgbClr val="000090"/>
                </a:solidFill>
                <a:sym typeface="Wingdings"/>
              </a:rPr>
              <a:t>] </a:t>
            </a:r>
            <a:br>
              <a:rPr lang="en-US" b="1" dirty="0" smtClean="0">
                <a:solidFill>
                  <a:srgbClr val="000090"/>
                </a:solidFill>
                <a:sym typeface="Wingdings"/>
              </a:rPr>
            </a:br>
            <a:r>
              <a:rPr lang="en-US" dirty="0" smtClean="0"/>
              <a:t>POM3abcd   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28540" y="3976470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u="sng" dirty="0">
                <a:sym typeface="Wingdings"/>
              </a:rPr>
              <a:t>The usual suspects</a:t>
            </a:r>
          </a:p>
          <a:p>
            <a:r>
              <a:rPr lang="en-US" dirty="0" smtClean="0"/>
              <a:t>Schaffer</a:t>
            </a:r>
          </a:p>
          <a:p>
            <a:r>
              <a:rPr lang="en-US" dirty="0" err="1" smtClean="0"/>
              <a:t>Srinivas</a:t>
            </a:r>
            <a:endParaRPr lang="en-US" dirty="0"/>
          </a:p>
          <a:p>
            <a:r>
              <a:rPr lang="en-US" dirty="0" err="1"/>
              <a:t>Viennet</a:t>
            </a:r>
            <a:r>
              <a:rPr lang="en-US" dirty="0"/>
              <a:t>  </a:t>
            </a:r>
            <a:r>
              <a:rPr lang="en-US" dirty="0" smtClean="0"/>
              <a:t>2</a:t>
            </a:r>
          </a:p>
          <a:p>
            <a:r>
              <a:rPr lang="en-US" dirty="0" smtClean="0"/>
              <a:t>Tanaka</a:t>
            </a:r>
            <a:endParaRPr lang="en-US" dirty="0"/>
          </a:p>
          <a:p>
            <a:r>
              <a:rPr lang="en-US" dirty="0" smtClean="0"/>
              <a:t>Osyczka2</a:t>
            </a:r>
            <a:endParaRPr lang="en-US" dirty="0"/>
          </a:p>
          <a:p>
            <a:r>
              <a:rPr lang="en-US" dirty="0"/>
              <a:t>ZDT1 </a:t>
            </a:r>
          </a:p>
          <a:p>
            <a:r>
              <a:rPr lang="en-US" dirty="0" err="1" smtClean="0"/>
              <a:t>Golinksi</a:t>
            </a:r>
            <a:endParaRPr lang="en-US" dirty="0" smtClean="0"/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916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on other models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Sample Spreads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Change in objective scores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559" y="4032478"/>
            <a:ext cx="2603544" cy="968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85010" y="2360942"/>
            <a:ext cx="35588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7375E"/>
                </a:solidFill>
                <a:sym typeface="Wingdings"/>
              </a:rPr>
              <a:t>Compare initial population to final frontier</a:t>
            </a:r>
          </a:p>
          <a:p>
            <a:endParaRPr lang="en-US" dirty="0">
              <a:solidFill>
                <a:srgbClr val="17375E"/>
              </a:solidFill>
              <a:sym typeface="Wingdings"/>
            </a:endParaRPr>
          </a:p>
          <a:p>
            <a:r>
              <a:rPr lang="en-US" dirty="0" smtClean="0">
                <a:solidFill>
                  <a:srgbClr val="17375E"/>
                </a:solidFill>
                <a:sym typeface="Wingdings"/>
              </a:rPr>
              <a:t>Mann-Whitney, 95% confidence</a:t>
            </a:r>
          </a:p>
          <a:p>
            <a:endParaRPr lang="en-US" b="1" dirty="0">
              <a:solidFill>
                <a:srgbClr val="000090"/>
              </a:solidFill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57" y="2360942"/>
            <a:ext cx="4112315" cy="288297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4543359" y="2407096"/>
            <a:ext cx="26187" cy="5105603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12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50898"/>
            <a:ext cx="9618646" cy="7167655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sz="6000" b="1" dirty="0" smtClean="0">
                <a:solidFill>
                  <a:srgbClr val="FFFFFF"/>
                </a:solidFill>
              </a:rPr>
              <a:t>Conclusion</a:t>
            </a:r>
            <a:endParaRPr lang="en-US" sz="5400" b="1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2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CPU Crisis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7886"/>
            <a:ext cx="7646258" cy="4525963"/>
          </a:xfrm>
        </p:spPr>
        <p:txBody>
          <a:bodyPr/>
          <a:lstStyle/>
          <a:p>
            <a:r>
              <a:rPr lang="en-US" dirty="0" smtClean="0"/>
              <a:t>You do the math.</a:t>
            </a:r>
          </a:p>
          <a:p>
            <a:r>
              <a:rPr lang="en-US" dirty="0" smtClean="0"/>
              <a:t>What happens to a resource when</a:t>
            </a:r>
          </a:p>
          <a:p>
            <a:pPr lvl="1"/>
            <a:r>
              <a:rPr lang="en-US" dirty="0" smtClean="0"/>
              <a:t>an exponentially increasing number of people ,</a:t>
            </a:r>
          </a:p>
          <a:p>
            <a:pPr lvl="1"/>
            <a:r>
              <a:rPr lang="en-US" dirty="0" smtClean="0"/>
              <a:t>make exponentially increasing demands </a:t>
            </a:r>
            <a:r>
              <a:rPr lang="en-US" dirty="0" err="1" smtClean="0"/>
              <a:t>apon</a:t>
            </a:r>
            <a:r>
              <a:rPr lang="en-US" dirty="0" smtClean="0"/>
              <a:t> it?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537" y="3618963"/>
            <a:ext cx="4552922" cy="303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19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893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/>
              <a:t>Q: In </a:t>
            </a:r>
            <a:r>
              <a:rPr lang="en-US" sz="4000" dirty="0"/>
              <a:t>the age of Big Data</a:t>
            </a:r>
            <a:r>
              <a:rPr lang="en-US" sz="4000" dirty="0" smtClean="0"/>
              <a:t>, what 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     role </a:t>
            </a:r>
            <a:r>
              <a:rPr lang="en-US" sz="4000" dirty="0"/>
              <a:t>for Software Engineers</a:t>
            </a:r>
            <a:r>
              <a:rPr lang="en-US" sz="4000" dirty="0" smtClean="0"/>
              <a:t>?</a:t>
            </a:r>
            <a:br>
              <a:rPr lang="en-US" sz="4000" dirty="0" smtClean="0"/>
            </a:br>
            <a:r>
              <a:rPr lang="en-US" sz="4000" dirty="0" smtClean="0"/>
              <a:t>A: Goal Engineering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3916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F80B17"/>
                </a:solidFill>
              </a:rPr>
              <a:t>Search-based software engineering</a:t>
            </a:r>
          </a:p>
          <a:p>
            <a:pPr lvl="1"/>
            <a:r>
              <a:rPr lang="en-US" sz="2000" dirty="0" smtClean="0"/>
              <a:t>CPU-intensive analysis</a:t>
            </a:r>
          </a:p>
          <a:p>
            <a:pPr lvl="1"/>
            <a:r>
              <a:rPr lang="en-US" sz="2000" dirty="0" smtClean="0"/>
              <a:t>Taming the </a:t>
            </a:r>
            <a:r>
              <a:rPr lang="en-US" sz="2000" b="1" dirty="0" smtClean="0">
                <a:solidFill>
                  <a:srgbClr val="E9202A"/>
                </a:solidFill>
              </a:rPr>
              <a:t>CPU crisis </a:t>
            </a:r>
            <a:r>
              <a:rPr lang="en-US" sz="2000" dirty="0" smtClean="0"/>
              <a:t>by understanding user goals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r>
              <a:rPr lang="en-US" sz="2400" dirty="0" smtClean="0"/>
              <a:t>Algorithms needs </a:t>
            </a:r>
            <a:r>
              <a:rPr lang="en-US" sz="2400" b="1" dirty="0" smtClean="0">
                <a:solidFill>
                  <a:srgbClr val="E9202A"/>
                </a:solidFill>
              </a:rPr>
              <a:t>goal-oriented requirements engineering</a:t>
            </a:r>
          </a:p>
          <a:p>
            <a:pPr lvl="1"/>
            <a:r>
              <a:rPr lang="en-US" sz="2000" dirty="0" smtClean="0"/>
              <a:t>Goals are a primary design construct</a:t>
            </a:r>
          </a:p>
          <a:p>
            <a:pPr lvl="1"/>
            <a:r>
              <a:rPr lang="en-US" sz="2000" dirty="0" smtClean="0"/>
              <a:t>To optimize, find the “landscape of the goals” 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Goal-oriented requirements engineering need algorithms </a:t>
            </a:r>
          </a:p>
          <a:p>
            <a:pPr lvl="1"/>
            <a:r>
              <a:rPr lang="en-US" sz="2000" dirty="0" smtClean="0"/>
              <a:t>Better tools for better explorations of user goals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05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075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To manage the CPU crisis: need a better understanding of the “shape” of the user goals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E44A-10FE-124C-9D59-ED9E4A2FA180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84743" y="3331739"/>
            <a:ext cx="975992" cy="47705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Spea</a:t>
            </a:r>
            <a:r>
              <a:rPr lang="en-US" sz="2500" dirty="0">
                <a:solidFill>
                  <a:srgbClr val="EEECE1"/>
                </a:solidFill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4743" y="4066205"/>
            <a:ext cx="1081189" cy="47705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sz="2500" dirty="0" err="1" smtClean="0">
                <a:solidFill>
                  <a:srgbClr val="EEECE1"/>
                </a:solidFill>
              </a:rPr>
              <a:t>Nsga</a:t>
            </a:r>
            <a:r>
              <a:rPr lang="en-US" sz="2500" dirty="0" smtClean="0">
                <a:solidFill>
                  <a:srgbClr val="EEECE1"/>
                </a:solidFill>
              </a:rPr>
              <a:t>-II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3780" y="2668748"/>
            <a:ext cx="538454" cy="4770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DE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9031" y="2808094"/>
            <a:ext cx="1095748" cy="8617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Scatter </a:t>
            </a:r>
          </a:p>
          <a:p>
            <a:r>
              <a:rPr lang="en-US" sz="2500" dirty="0" smtClean="0">
                <a:solidFill>
                  <a:srgbClr val="EEECE1"/>
                </a:solidFill>
              </a:rPr>
              <a:t>search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20970" y="2022615"/>
            <a:ext cx="709869" cy="477054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PSO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09428" y="3988632"/>
            <a:ext cx="517477" cy="4770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/>
              <a:t>SA</a:t>
            </a:r>
            <a:endParaRPr lang="en-US" sz="2500" dirty="0"/>
          </a:p>
        </p:txBody>
      </p:sp>
      <p:sp>
        <p:nvSpPr>
          <p:cNvPr id="12" name="TextBox 11"/>
          <p:cNvSpPr txBox="1"/>
          <p:nvPr/>
        </p:nvSpPr>
        <p:spPr>
          <a:xfrm>
            <a:off x="1720647" y="4724640"/>
            <a:ext cx="1052072" cy="4770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err="1" smtClean="0">
                <a:solidFill>
                  <a:srgbClr val="EEECE1"/>
                </a:solidFill>
              </a:rPr>
              <a:t>mocell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30839" y="5201694"/>
            <a:ext cx="497283" cy="4770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EEECE1"/>
                </a:solidFill>
              </a:rPr>
              <a:t>Z3</a:t>
            </a:r>
            <a:endParaRPr lang="en-US" sz="2500" dirty="0">
              <a:solidFill>
                <a:srgbClr val="EEECE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86259" y="2261142"/>
            <a:ext cx="781878" cy="477054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IBEA</a:t>
            </a:r>
            <a:endParaRPr lang="en-US" sz="25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4280951" y="1518901"/>
            <a:ext cx="47171" cy="25473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161300" y="4066205"/>
            <a:ext cx="2119651" cy="18580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280951" y="4066205"/>
            <a:ext cx="1912570" cy="2044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36371" y="588797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SMT solvers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45796" y="1984848"/>
            <a:ext cx="1289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Domination</a:t>
            </a:r>
          </a:p>
          <a:p>
            <a:r>
              <a:rPr lang="en-US" dirty="0" smtClean="0"/>
              <a:t>Is a binary</a:t>
            </a:r>
          </a:p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110984" y="2131410"/>
            <a:ext cx="14599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Aggressive</a:t>
            </a:r>
          </a:p>
          <a:p>
            <a:r>
              <a:rPr lang="en-US" dirty="0" smtClean="0"/>
              <a:t>exploration</a:t>
            </a:r>
          </a:p>
          <a:p>
            <a:r>
              <a:rPr lang="en-US" dirty="0" smtClean="0"/>
              <a:t>of preference </a:t>
            </a:r>
          </a:p>
          <a:p>
            <a:r>
              <a:rPr lang="en-US" dirty="0" smtClean="0"/>
              <a:t>space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835031" y="2132363"/>
            <a:ext cx="830901" cy="3308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659297" y="2386447"/>
            <a:ext cx="451687" cy="45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46757" y="3093212"/>
            <a:ext cx="863751" cy="477054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GALE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68137" y="3827678"/>
            <a:ext cx="700476" cy="477054"/>
          </a:xfrm>
          <a:prstGeom prst="rect">
            <a:avLst/>
          </a:prstGeom>
          <a:solidFill>
            <a:srgbClr val="7E3B25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TAR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10508" y="4465686"/>
            <a:ext cx="1121108" cy="477054"/>
          </a:xfrm>
          <a:prstGeom prst="rect">
            <a:avLst/>
          </a:prstGeom>
          <a:solidFill>
            <a:srgbClr val="7E3B25"/>
          </a:solidFill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WHICH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95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2" grpId="0"/>
      <p:bldP spid="26" grpId="0" animBg="1"/>
      <p:bldP spid="31" grpId="0" animBg="1"/>
      <p:bldP spid="3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Combining algorithms </a:t>
            </a:r>
            <a:br>
              <a:rPr lang="en-US" dirty="0" smtClean="0"/>
            </a:br>
            <a:r>
              <a:rPr lang="en-US" dirty="0" smtClean="0"/>
              <a:t>and goal-oriented 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886373"/>
            <a:ext cx="4040188" cy="639762"/>
          </a:xfrm>
          <a:solidFill>
            <a:schemeClr val="tx2"/>
          </a:solidFill>
        </p:spPr>
        <p:txBody>
          <a:bodyPr anchor="ctr" anchorCtr="0">
            <a:normAutofit fontScale="92500"/>
          </a:bodyPr>
          <a:lstStyle/>
          <a:p>
            <a:pPr marL="0" lvl="1" algn="ctr"/>
            <a:r>
              <a:rPr lang="en-US" sz="2800" dirty="0" err="1">
                <a:solidFill>
                  <a:schemeClr val="bg1"/>
                </a:solidFill>
              </a:rPr>
              <a:t>Edsger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Dijkstra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smtClean="0">
                <a:solidFill>
                  <a:schemeClr val="bg1"/>
                </a:solidFill>
              </a:rPr>
              <a:t>ICSE </a:t>
            </a:r>
            <a:r>
              <a:rPr lang="en-US" sz="2800" dirty="0">
                <a:solidFill>
                  <a:schemeClr val="bg1"/>
                </a:solidFill>
              </a:rPr>
              <a:t>4, </a:t>
            </a:r>
            <a:r>
              <a:rPr lang="en-US" sz="2800" dirty="0" smtClean="0">
                <a:solidFill>
                  <a:schemeClr val="bg1"/>
                </a:solidFill>
              </a:rPr>
              <a:t>1979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526135"/>
            <a:ext cx="4040188" cy="3951288"/>
          </a:xfrm>
        </p:spPr>
        <p:txBody>
          <a:bodyPr>
            <a:normAutofit/>
          </a:bodyPr>
          <a:lstStyle/>
          <a:p>
            <a:pPr marL="342900" lvl="1" indent="-342900"/>
            <a:endParaRPr lang="en-US" sz="2800" dirty="0" smtClean="0"/>
          </a:p>
          <a:p>
            <a:pPr marL="342900" lvl="1" indent="-342900"/>
            <a:r>
              <a:rPr lang="en-US" sz="2800" i="1" dirty="0" smtClean="0"/>
              <a:t>“</a:t>
            </a:r>
            <a:r>
              <a:rPr lang="en-US" sz="2800" i="1" dirty="0"/>
              <a:t>The notion of ‘</a:t>
            </a:r>
            <a:r>
              <a:rPr lang="en-US" sz="2800" i="1" dirty="0" smtClean="0"/>
              <a:t>user’ cannot </a:t>
            </a:r>
            <a:r>
              <a:rPr lang="en-US" sz="2800" i="1" dirty="0"/>
              <a:t>be </a:t>
            </a:r>
            <a:r>
              <a:rPr lang="en-US" sz="2800" i="1" dirty="0" smtClean="0"/>
              <a:t>precisely </a:t>
            </a:r>
            <a:r>
              <a:rPr lang="en-US" sz="2800" i="1" dirty="0"/>
              <a:t>defined, and </a:t>
            </a:r>
            <a:r>
              <a:rPr lang="en-US" sz="2800" i="1" dirty="0" smtClean="0"/>
              <a:t> therefore </a:t>
            </a:r>
            <a:r>
              <a:rPr lang="en-US" sz="2800" i="1" dirty="0"/>
              <a:t>has no place in CS or SE.</a:t>
            </a:r>
            <a:r>
              <a:rPr lang="en-US" sz="2800" i="1" dirty="0" smtClean="0"/>
              <a:t>”</a:t>
            </a:r>
            <a:br>
              <a:rPr lang="en-US" sz="2800" i="1" dirty="0" smtClean="0"/>
            </a:br>
            <a:endParaRPr lang="en-US" sz="2800" i="1" dirty="0" smtClean="0"/>
          </a:p>
          <a:p>
            <a:pPr marL="1200150" lvl="3" indent="-342900"/>
            <a:endParaRPr lang="en-US" sz="22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886373"/>
            <a:ext cx="4041775" cy="639762"/>
          </a:xfrm>
          <a:solidFill>
            <a:schemeClr val="tx2"/>
          </a:solidFill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Tim Menzies, 2014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25" y="3112407"/>
            <a:ext cx="4041775" cy="3365016"/>
          </a:xfrm>
        </p:spPr>
        <p:txBody>
          <a:bodyPr/>
          <a:lstStyle/>
          <a:p>
            <a:pPr marL="342900" lvl="1" indent="-342900"/>
            <a:r>
              <a:rPr lang="en-US" sz="2800" dirty="0"/>
              <a:t>Mathematical definition of “user</a:t>
            </a:r>
            <a:r>
              <a:rPr lang="en-US" sz="2800" dirty="0" smtClean="0"/>
              <a:t>”</a:t>
            </a:r>
            <a:endParaRPr lang="en-US" sz="2800" dirty="0"/>
          </a:p>
          <a:p>
            <a:pPr marL="742950" lvl="2" indent="-342900"/>
            <a:r>
              <a:rPr lang="en-US" sz="2600" i="1" dirty="0" smtClean="0"/>
              <a:t>“The </a:t>
            </a:r>
            <a:r>
              <a:rPr lang="en-US" sz="2600" i="1" dirty="0"/>
              <a:t>force </a:t>
            </a:r>
            <a:r>
              <a:rPr lang="en-US" sz="2600" i="1" dirty="0" smtClean="0"/>
              <a:t>that changes </a:t>
            </a:r>
            <a:r>
              <a:rPr lang="en-US" sz="2600" i="1" dirty="0"/>
              <a:t>the geometry of search </a:t>
            </a:r>
            <a:r>
              <a:rPr lang="en-US" sz="2600" i="1" dirty="0" smtClean="0"/>
              <a:t>space.”</a:t>
            </a:r>
            <a:endParaRPr lang="en-US" sz="2600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63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50898"/>
            <a:ext cx="9618646" cy="7167655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marL="514350" indent="-514350"/>
            <a:r>
              <a:rPr lang="en-US" sz="6000" b="1" dirty="0" smtClean="0">
                <a:solidFill>
                  <a:srgbClr val="FFFFFF"/>
                </a:solidFill>
              </a:rPr>
              <a:t>   Future</a:t>
            </a:r>
            <a:br>
              <a:rPr lang="en-US" sz="6000" b="1" dirty="0" smtClean="0">
                <a:solidFill>
                  <a:srgbClr val="FFFFFF"/>
                </a:solidFill>
              </a:rPr>
            </a:br>
            <a:r>
              <a:rPr lang="en-US" sz="6000" b="1" dirty="0" smtClean="0">
                <a:solidFill>
                  <a:srgbClr val="FFFFFF"/>
                </a:solidFill>
              </a:rPr>
              <a:t>Work</a:t>
            </a:r>
            <a:endParaRPr lang="en-US" sz="5400" b="1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69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2-09-22 at 12.00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275" y="285676"/>
            <a:ext cx="5435600" cy="63881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GALE</a:t>
            </a:r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3320-FB92-664A-91D6-B19FF7115913}" type="slidenum">
              <a:rPr lang="en-US" smtClean="0"/>
              <a:t>48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7199" y="1227671"/>
            <a:ext cx="4815075" cy="5909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More models: </a:t>
            </a:r>
            <a:r>
              <a:rPr lang="en-US" sz="2000" b="1" dirty="0" smtClean="0">
                <a:solidFill>
                  <a:srgbClr val="E9202A"/>
                </a:solidFill>
              </a:rPr>
              <a:t>Taming the</a:t>
            </a:r>
            <a:br>
              <a:rPr lang="en-US" sz="2000" b="1" dirty="0" smtClean="0">
                <a:solidFill>
                  <a:srgbClr val="E9202A"/>
                </a:solidFill>
              </a:rPr>
            </a:br>
            <a:r>
              <a:rPr lang="en-US" sz="2000" b="1" dirty="0" smtClean="0">
                <a:solidFill>
                  <a:srgbClr val="E9202A"/>
                </a:solidFill>
              </a:rPr>
              <a:t> Big Data CPU crisis in </a:t>
            </a:r>
            <a:br>
              <a:rPr lang="en-US" sz="2000" b="1" dirty="0" smtClean="0">
                <a:solidFill>
                  <a:srgbClr val="E9202A"/>
                </a:solidFill>
              </a:rPr>
            </a:br>
            <a:r>
              <a:rPr lang="en-US" sz="2000" b="1" dirty="0" smtClean="0">
                <a:solidFill>
                  <a:srgbClr val="E9202A"/>
                </a:solidFill>
              </a:rPr>
              <a:t>software engineering </a:t>
            </a:r>
            <a:br>
              <a:rPr lang="en-US" sz="2000" b="1" dirty="0" smtClean="0">
                <a:solidFill>
                  <a:srgbClr val="E9202A"/>
                </a:solidFill>
              </a:rPr>
            </a:br>
            <a:r>
              <a:rPr lang="en-US" sz="2000" b="1" dirty="0" smtClean="0">
                <a:solidFill>
                  <a:srgbClr val="E9202A"/>
                </a:solidFill>
              </a:rPr>
              <a:t>(via active learning)</a:t>
            </a:r>
          </a:p>
          <a:p>
            <a:endParaRPr lang="en-US" sz="2000" dirty="0" smtClean="0"/>
          </a:p>
          <a:p>
            <a:r>
              <a:rPr lang="en-US" sz="2000" dirty="0" smtClean="0"/>
              <a:t>Parallel </a:t>
            </a:r>
          </a:p>
          <a:p>
            <a:endParaRPr lang="en-US" sz="2000" dirty="0"/>
          </a:p>
          <a:p>
            <a:r>
              <a:rPr lang="en-US" sz="2000" dirty="0" smtClean="0"/>
              <a:t>Collapsing correlated goals</a:t>
            </a:r>
          </a:p>
          <a:p>
            <a:endParaRPr lang="en-US" sz="2000" dirty="0"/>
          </a:p>
          <a:p>
            <a:r>
              <a:rPr lang="en-US" sz="2000" dirty="0" smtClean="0"/>
              <a:t>Other: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GALE approximates a population as a small set of linear models</a:t>
            </a:r>
            <a:br>
              <a:rPr lang="en-US" sz="2000" dirty="0" smtClean="0"/>
            </a:br>
            <a:endParaRPr lang="en-US" sz="2000" dirty="0"/>
          </a:p>
          <a:p>
            <a:pPr lvl="1"/>
            <a:r>
              <a:rPr lang="en-US" sz="2000" dirty="0" smtClean="0"/>
              <a:t>• Compression?</a:t>
            </a:r>
          </a:p>
          <a:p>
            <a:pPr lvl="1"/>
            <a:r>
              <a:rPr lang="en-US" sz="2000" dirty="0"/>
              <a:t>• Anomaly detection</a:t>
            </a:r>
            <a:r>
              <a:rPr lang="en-US" sz="2000" dirty="0" smtClean="0"/>
              <a:t>?</a:t>
            </a:r>
          </a:p>
          <a:p>
            <a:pPr lvl="1"/>
            <a:r>
              <a:rPr lang="en-US" sz="2000" dirty="0" smtClean="0"/>
              <a:t>• </a:t>
            </a:r>
            <a:r>
              <a:rPr lang="en-US" sz="2800" b="1" dirty="0" smtClean="0">
                <a:solidFill>
                  <a:srgbClr val="FF0000"/>
                </a:solidFill>
              </a:rPr>
              <a:t>Privacy ?!!!!</a:t>
            </a:r>
            <a:endParaRPr lang="en-US" sz="2800" b="1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450" y="1417638"/>
            <a:ext cx="865926" cy="86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33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After “Big Data”, “</a:t>
            </a:r>
            <a:r>
              <a:rPr lang="en-US" b="1" dirty="0" smtClean="0">
                <a:solidFill>
                  <a:srgbClr val="FF0000"/>
                </a:solidFill>
              </a:rPr>
              <a:t>Big Models</a:t>
            </a:r>
            <a:r>
              <a:rPr lang="en-US" dirty="0" smtClean="0"/>
              <a:t>” 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2948" y="1535113"/>
            <a:ext cx="3621253" cy="639762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r>
              <a:rPr lang="en-US" dirty="0" smtClean="0">
                <a:solidFill>
                  <a:schemeClr val="bg1"/>
                </a:solidFill>
              </a:rPr>
              <a:t>“Big Data”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2003: </a:t>
            </a:r>
          </a:p>
          <a:p>
            <a:pPr lvl="1"/>
            <a:r>
              <a:rPr lang="en-US" dirty="0" smtClean="0"/>
              <a:t>growing  interest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2004: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Begin PROMISE project</a:t>
            </a:r>
          </a:p>
          <a:p>
            <a:pPr lvl="2"/>
            <a:r>
              <a:rPr lang="en-US" b="1" dirty="0" smtClean="0">
                <a:solidFill>
                  <a:schemeClr val="accent2"/>
                </a:solidFill>
              </a:rPr>
              <a:t>SE + data mining</a:t>
            </a:r>
          </a:p>
          <a:p>
            <a:pPr lvl="2"/>
            <a:r>
              <a:rPr lang="en-US" b="1" dirty="0" smtClean="0">
                <a:solidFill>
                  <a:schemeClr val="accent2"/>
                </a:solidFill>
              </a:rPr>
              <a:t>Collect data sets</a:t>
            </a:r>
          </a:p>
          <a:p>
            <a:pPr lvl="2"/>
            <a:r>
              <a:rPr lang="en-US" b="1" dirty="0">
                <a:solidFill>
                  <a:schemeClr val="accent2"/>
                </a:solidFill>
              </a:rPr>
              <a:t>R</a:t>
            </a:r>
            <a:r>
              <a:rPr lang="en-US" b="1" dirty="0" smtClean="0">
                <a:solidFill>
                  <a:schemeClr val="accent2"/>
                </a:solidFill>
              </a:rPr>
              <a:t>epeatable SE case studies</a:t>
            </a:r>
          </a:p>
          <a:p>
            <a:r>
              <a:rPr lang="en-US" dirty="0" smtClean="0"/>
              <a:t>2013: </a:t>
            </a:r>
          </a:p>
          <a:p>
            <a:pPr lvl="1"/>
            <a:r>
              <a:rPr lang="en-US" dirty="0" smtClean="0"/>
              <a:t>Data is routinely mined,</a:t>
            </a:r>
          </a:p>
          <a:p>
            <a:pPr lvl="1"/>
            <a:r>
              <a:rPr lang="en-US" dirty="0" smtClean="0"/>
              <a:t>standard tool in many </a:t>
            </a:r>
            <a:br>
              <a:rPr lang="en-US" dirty="0" smtClean="0"/>
            </a:br>
            <a:r>
              <a:rPr lang="en-US" dirty="0" smtClean="0"/>
              <a:t>research papers </a:t>
            </a:r>
          </a:p>
          <a:p>
            <a:pPr lvl="1"/>
            <a:r>
              <a:rPr lang="en-US" dirty="0" smtClean="0"/>
              <a:t>lots of commercial interest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535113"/>
            <a:ext cx="3622675" cy="639762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r>
              <a:rPr lang="en-US" dirty="0" smtClean="0">
                <a:solidFill>
                  <a:schemeClr val="bg1"/>
                </a:solidFill>
              </a:rPr>
              <a:t>“Big Models”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2013: </a:t>
            </a:r>
          </a:p>
          <a:p>
            <a:pPr lvl="1"/>
            <a:r>
              <a:rPr lang="en-US" dirty="0" smtClean="0"/>
              <a:t>growing interest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2014: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Start of PLAISE project</a:t>
            </a:r>
          </a:p>
          <a:p>
            <a:pPr lvl="2"/>
            <a:r>
              <a:rPr lang="en-US" b="1" dirty="0" smtClean="0">
                <a:solidFill>
                  <a:schemeClr val="accent2"/>
                </a:solidFill>
              </a:rPr>
              <a:t>SE + (planning, learning, AI)</a:t>
            </a:r>
          </a:p>
          <a:p>
            <a:pPr lvl="2"/>
            <a:r>
              <a:rPr lang="en-US" b="1" dirty="0" smtClean="0">
                <a:solidFill>
                  <a:schemeClr val="accent2"/>
                </a:solidFill>
              </a:rPr>
              <a:t>Collect models</a:t>
            </a:r>
          </a:p>
          <a:p>
            <a:pPr lvl="2"/>
            <a:r>
              <a:rPr lang="en-US" b="1" dirty="0">
                <a:solidFill>
                  <a:schemeClr val="accent2"/>
                </a:solidFill>
              </a:rPr>
              <a:t>R</a:t>
            </a:r>
            <a:r>
              <a:rPr lang="en-US" b="1" dirty="0" smtClean="0">
                <a:solidFill>
                  <a:schemeClr val="accent2"/>
                </a:solidFill>
              </a:rPr>
              <a:t>epeatable SE case studies</a:t>
            </a:r>
          </a:p>
          <a:p>
            <a:r>
              <a:rPr lang="en-US" dirty="0" smtClean="0"/>
              <a:t>2023: </a:t>
            </a:r>
          </a:p>
          <a:p>
            <a:pPr lvl="1"/>
            <a:r>
              <a:rPr lang="en-US" dirty="0" smtClean="0"/>
              <a:t>Big models are used routinely</a:t>
            </a:r>
          </a:p>
          <a:p>
            <a:pPr lvl="1"/>
            <a:r>
              <a:rPr lang="en-US" dirty="0" smtClean="0"/>
              <a:t>standard tool in many</a:t>
            </a:r>
            <a:br>
              <a:rPr lang="en-US" dirty="0" smtClean="0"/>
            </a:br>
            <a:r>
              <a:rPr lang="en-US" dirty="0" smtClean="0"/>
              <a:t>research papers, </a:t>
            </a:r>
          </a:p>
          <a:p>
            <a:pPr lvl="1"/>
            <a:r>
              <a:rPr lang="en-US" dirty="0" smtClean="0"/>
              <a:t>lots of commercial interest </a:t>
            </a:r>
          </a:p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49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874" y="2527269"/>
            <a:ext cx="865926" cy="86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4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500" dirty="0" smtClean="0"/>
              <a:t>Q: Is Big Data a “Systems” or “Human”-task?</a:t>
            </a:r>
            <a:br>
              <a:rPr lang="en-US" sz="3500" dirty="0" smtClean="0"/>
            </a:br>
            <a:r>
              <a:rPr lang="en-US" sz="3500" dirty="0" smtClean="0"/>
              <a:t>A: Yes</a:t>
            </a:r>
            <a:endParaRPr lang="en-US" sz="3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651000"/>
            <a:ext cx="8636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2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150898"/>
            <a:ext cx="9618646" cy="7167655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1924954"/>
            <a:ext cx="8648700" cy="19521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In </a:t>
            </a:r>
            <a:r>
              <a:rPr lang="en-US" b="1" dirty="0">
                <a:solidFill>
                  <a:schemeClr val="bg1"/>
                </a:solidFill>
              </a:rPr>
              <a:t>the age of Big Data, </a:t>
            </a:r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what </a:t>
            </a:r>
            <a:r>
              <a:rPr lang="en-US" b="1" dirty="0">
                <a:solidFill>
                  <a:schemeClr val="bg1"/>
                </a:solidFill>
              </a:rPr>
              <a:t>role for Software Engineers?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6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 in the age of Big Data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Analysis is a “systems” task?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The premise </a:t>
            </a:r>
            <a:r>
              <a:rPr lang="en-US" sz="2400" dirty="0"/>
              <a:t>of Big Data: </a:t>
            </a:r>
            <a:endParaRPr lang="en-US" sz="2400" dirty="0" smtClean="0"/>
          </a:p>
          <a:p>
            <a:pPr lvl="1"/>
            <a:r>
              <a:rPr lang="en-US" sz="2000" dirty="0" smtClean="0"/>
              <a:t>better </a:t>
            </a:r>
            <a:r>
              <a:rPr lang="en-US" sz="2000" dirty="0"/>
              <a:t>conclusions =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same </a:t>
            </a:r>
            <a:r>
              <a:rPr lang="en-US" sz="2000" dirty="0"/>
              <a:t>algorithms + more data + more </a:t>
            </a:r>
            <a:r>
              <a:rPr lang="en-US" sz="2000" dirty="0" err="1"/>
              <a:t>cpu</a:t>
            </a:r>
            <a:r>
              <a:rPr lang="en-US" sz="2000" dirty="0"/>
              <a:t> 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r>
              <a:rPr lang="en-US" sz="2400" dirty="0"/>
              <a:t>If </a:t>
            </a:r>
            <a:r>
              <a:rPr lang="en-US" sz="2400" dirty="0" smtClean="0"/>
              <a:t>so, then … </a:t>
            </a:r>
          </a:p>
          <a:p>
            <a:pPr lvl="1"/>
            <a:r>
              <a:rPr lang="en-US" sz="2000" dirty="0" smtClean="0"/>
              <a:t>No role </a:t>
            </a:r>
            <a:r>
              <a:rPr lang="en-US" sz="2000" dirty="0"/>
              <a:t>for human analysts </a:t>
            </a:r>
            <a:endParaRPr lang="en-US" sz="2000" dirty="0" smtClean="0"/>
          </a:p>
          <a:p>
            <a:pPr lvl="1"/>
            <a:r>
              <a:rPr lang="en-US" sz="2000" dirty="0" smtClean="0"/>
              <a:t>All insight </a:t>
            </a:r>
            <a:r>
              <a:rPr lang="en-US" sz="2000" dirty="0"/>
              <a:t>is </a:t>
            </a:r>
            <a:r>
              <a:rPr lang="en-US" sz="2000" dirty="0" smtClean="0"/>
              <a:t>auto-generated from CPUs.</a:t>
            </a:r>
          </a:p>
          <a:p>
            <a:pPr lvl="1"/>
            <a:endParaRPr lang="en-US" sz="20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Analysis is a “human” task?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Current </a:t>
            </a:r>
            <a:r>
              <a:rPr lang="en-US" dirty="0"/>
              <a:t>results on “software analytics”</a:t>
            </a:r>
          </a:p>
          <a:p>
            <a:pPr lvl="1"/>
            <a:r>
              <a:rPr lang="en-US" dirty="0"/>
              <a:t>A  </a:t>
            </a:r>
            <a:r>
              <a:rPr lang="en-US" dirty="0" smtClean="0"/>
              <a:t>human</a:t>
            </a:r>
            <a:r>
              <a:rPr lang="en-US" dirty="0"/>
              <a:t>-intensive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025" y="3847966"/>
            <a:ext cx="2020628" cy="27433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276" y="3847966"/>
            <a:ext cx="2009822" cy="274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8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52</a:t>
            </a:fld>
            <a:endParaRPr lang="en-US"/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965200" y="584066"/>
            <a:ext cx="6991400" cy="63976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bg1"/>
                </a:solidFill>
              </a:rPr>
              <a:t>Analysis = humans + systems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97982" y="1587500"/>
            <a:ext cx="7776118" cy="1676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/>
              <a:t>better conclusions  =  </a:t>
            </a:r>
            <a:endParaRPr lang="en-US" sz="4000" dirty="0"/>
          </a:p>
          <a:p>
            <a:pPr marL="1320800" lvl="1" indent="-863600">
              <a:buFont typeface="Lucida Grande"/>
              <a:buChar char="+"/>
            </a:pPr>
            <a:r>
              <a:rPr lang="en-US" sz="3600" dirty="0" smtClean="0"/>
              <a:t>more data</a:t>
            </a:r>
          </a:p>
          <a:p>
            <a:pPr marL="1320800" lvl="1" indent="-863600">
              <a:buFont typeface="Lucida Grande"/>
              <a:buChar char="+"/>
            </a:pPr>
            <a:r>
              <a:rPr lang="en-US" sz="3600" dirty="0" smtClean="0"/>
              <a:t>more </a:t>
            </a:r>
            <a:r>
              <a:rPr lang="en-US" sz="3600" dirty="0" err="1" smtClean="0"/>
              <a:t>cpu</a:t>
            </a:r>
            <a:r>
              <a:rPr lang="en-US" sz="3600" dirty="0" smtClean="0"/>
              <a:t> </a:t>
            </a:r>
            <a:endParaRPr lang="en-US" sz="3600" dirty="0"/>
          </a:p>
          <a:p>
            <a:pPr marL="1320800" lvl="1" indent="-863600">
              <a:buFont typeface="Lucida Grande"/>
              <a:buChar char="+"/>
            </a:pPr>
            <a:r>
              <a:rPr lang="en-US" sz="3600" dirty="0" smtClean="0"/>
              <a:t> </a:t>
            </a:r>
            <a:r>
              <a:rPr lang="en-US" sz="3600" b="1" dirty="0" smtClean="0">
                <a:solidFill>
                  <a:srgbClr val="FF0000"/>
                </a:solidFill>
              </a:rPr>
              <a:t>human</a:t>
            </a:r>
            <a:r>
              <a:rPr lang="en-US" sz="3600" dirty="0" smtClean="0"/>
              <a:t> </a:t>
            </a:r>
            <a:r>
              <a:rPr lang="en-US" sz="3600" b="1" dirty="0" smtClean="0">
                <a:solidFill>
                  <a:srgbClr val="FF0000"/>
                </a:solidFill>
              </a:rPr>
              <a:t>analysts</a:t>
            </a:r>
            <a:r>
              <a:rPr lang="en-US" sz="3600" dirty="0" smtClean="0"/>
              <a:t> finding better questions</a:t>
            </a:r>
          </a:p>
          <a:p>
            <a:pPr marL="1320800" lvl="1" indent="-863600">
              <a:buFont typeface="Lucida Grande"/>
              <a:buChar char="+"/>
            </a:pPr>
            <a:r>
              <a:rPr lang="en-US" sz="3600" dirty="0" smtClean="0"/>
              <a:t> </a:t>
            </a:r>
            <a:r>
              <a:rPr lang="en-US" sz="3600" b="1" dirty="0" smtClean="0">
                <a:solidFill>
                  <a:srgbClr val="FF0000"/>
                </a:solidFill>
              </a:rPr>
              <a:t>automatic systems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/>
              <a:t>that better understand the questions</a:t>
            </a:r>
          </a:p>
          <a:p>
            <a:pPr marL="457200" lvl="1" indent="0">
              <a:buFont typeface="Arial"/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79968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36" y="457200"/>
            <a:ext cx="2906257" cy="609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86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This talk: in the age  Big Data </a:t>
            </a:r>
            <a:br>
              <a:rPr lang="en-US" dirty="0" smtClean="0"/>
            </a:br>
            <a:r>
              <a:rPr lang="en-US" dirty="0" smtClean="0"/>
              <a:t>SE analysts are “goal engineers”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676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F80B17"/>
                </a:solidFill>
              </a:rPr>
              <a:t>Search-based software engineering</a:t>
            </a:r>
          </a:p>
          <a:p>
            <a:pPr lvl="1"/>
            <a:r>
              <a:rPr lang="en-US" sz="2000" dirty="0" smtClean="0"/>
              <a:t>CPU-intensive analysis</a:t>
            </a:r>
          </a:p>
          <a:p>
            <a:pPr lvl="1"/>
            <a:r>
              <a:rPr lang="en-US" sz="2000" dirty="0" smtClean="0"/>
              <a:t>Taming the </a:t>
            </a:r>
            <a:r>
              <a:rPr lang="en-US" sz="2000" b="1" dirty="0" smtClean="0">
                <a:solidFill>
                  <a:srgbClr val="E9202A"/>
                </a:solidFill>
              </a:rPr>
              <a:t>CPU crisis </a:t>
            </a:r>
            <a:r>
              <a:rPr lang="en-US" sz="2000" dirty="0" smtClean="0"/>
              <a:t>by understanding user goals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r>
              <a:rPr lang="en-US" sz="2400" dirty="0" smtClean="0"/>
              <a:t>Algorithms needs </a:t>
            </a:r>
            <a:r>
              <a:rPr lang="en-US" sz="2400" b="1" dirty="0" smtClean="0">
                <a:solidFill>
                  <a:srgbClr val="E9202A"/>
                </a:solidFill>
              </a:rPr>
              <a:t>goal-oriented requirements engineering</a:t>
            </a:r>
          </a:p>
          <a:p>
            <a:pPr lvl="1"/>
            <a:r>
              <a:rPr lang="en-US" sz="2000" dirty="0" smtClean="0"/>
              <a:t>Goals are a primary design construct</a:t>
            </a:r>
          </a:p>
          <a:p>
            <a:pPr lvl="1"/>
            <a:r>
              <a:rPr lang="en-US" sz="2000" dirty="0" smtClean="0"/>
              <a:t>To optimize, find the “landscape of the goals” 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Goal-oriented RE need algorithms </a:t>
            </a:r>
          </a:p>
          <a:p>
            <a:pPr lvl="1"/>
            <a:r>
              <a:rPr lang="en-US" sz="2000" dirty="0" smtClean="0"/>
              <a:t>Better tools for better explorations of user goals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48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8300" y="26193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Road map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175000" y="1595438"/>
            <a:ext cx="6054475" cy="4525963"/>
          </a:xfrm>
        </p:spPr>
        <p:txBody>
          <a:bodyPr>
            <a:noAutofit/>
          </a:bodyPr>
          <a:lstStyle/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2400" dirty="0" smtClean="0"/>
              <a:t>Define:</a:t>
            </a:r>
          </a:p>
          <a:p>
            <a:pPr marL="914400" lvl="1" indent="-514350">
              <a:lnSpc>
                <a:spcPct val="70000"/>
              </a:lnSpc>
            </a:pPr>
            <a:r>
              <a:rPr lang="en-US" sz="2000" b="1" dirty="0" smtClean="0">
                <a:solidFill>
                  <a:srgbClr val="FF0000"/>
                </a:solidFill>
              </a:rPr>
              <a:t>“CPU crisis”</a:t>
            </a:r>
          </a:p>
          <a:p>
            <a:pPr marL="914400" lvl="1" indent="-514350">
              <a:lnSpc>
                <a:spcPct val="70000"/>
              </a:lnSpc>
            </a:pPr>
            <a:r>
              <a:rPr lang="en-US" sz="2000" b="1" dirty="0" smtClean="0">
                <a:solidFill>
                  <a:srgbClr val="FF0000"/>
                </a:solidFill>
              </a:rPr>
              <a:t>“search-based software engineering” </a:t>
            </a:r>
          </a:p>
          <a:p>
            <a:pPr marL="914400" lvl="1" indent="-514350">
              <a:lnSpc>
                <a:spcPct val="70000"/>
              </a:lnSpc>
            </a:pPr>
            <a:r>
              <a:rPr lang="en-US" sz="2000" b="1" dirty="0" smtClean="0">
                <a:solidFill>
                  <a:srgbClr val="FF0000"/>
                </a:solidFill>
              </a:rPr>
              <a:t>“goal-oriented requirements engineering” </a:t>
            </a:r>
            <a:r>
              <a:rPr lang="en-US" sz="2000" dirty="0" smtClean="0"/>
              <a:t>	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2400" dirty="0" smtClean="0"/>
              <a:t>Why more tools? (</a:t>
            </a:r>
            <a:r>
              <a:rPr lang="en-US" sz="2000" dirty="0"/>
              <a:t>n</a:t>
            </a:r>
            <a:r>
              <a:rPr lang="en-US" sz="2000" dirty="0" smtClean="0"/>
              <a:t>ot enough already)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2400" dirty="0" smtClean="0"/>
              <a:t>The power of goal-oriented tools (IBEA)</a:t>
            </a:r>
          </a:p>
          <a:p>
            <a:pPr marL="914400" lvl="1" indent="-514350">
              <a:lnSpc>
                <a:spcPct val="70000"/>
              </a:lnSpc>
            </a:pPr>
            <a:r>
              <a:rPr lang="en-US" sz="2000" dirty="0" smtClean="0"/>
              <a:t>Feature maps, product-line engineering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2400" dirty="0" smtClean="0"/>
              <a:t>Next-gen goal-oriented tools (GALE)</a:t>
            </a:r>
          </a:p>
          <a:p>
            <a:pPr marL="914400" lvl="1" indent="-514350">
              <a:lnSpc>
                <a:spcPct val="70000"/>
              </a:lnSpc>
            </a:pPr>
            <a:r>
              <a:rPr lang="en-US" sz="2000" dirty="0" smtClean="0"/>
              <a:t>Safety critical analysis cockpit software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2400" dirty="0" smtClean="0"/>
              <a:t>Conclusions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2400" dirty="0" smtClean="0"/>
              <a:t> </a:t>
            </a:r>
            <a:r>
              <a:rPr lang="en-US" sz="2400" dirty="0"/>
              <a:t>Future </a:t>
            </a:r>
            <a:r>
              <a:rPr lang="en-US" sz="2400" dirty="0" smtClean="0"/>
              <a:t>work</a:t>
            </a:r>
            <a:endParaRPr lang="en-US" sz="2000" dirty="0" smtClean="0"/>
          </a:p>
          <a:p>
            <a:pPr marL="0" indent="0">
              <a:lnSpc>
                <a:spcPct val="130000"/>
              </a:lnSpc>
              <a:buNone/>
            </a:pP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17700"/>
            <a:ext cx="1787988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47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47" y="2210680"/>
            <a:ext cx="895998" cy="895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561" y="4008521"/>
            <a:ext cx="923432" cy="92343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011181" y="2393996"/>
            <a:ext cx="3830694" cy="4684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1800" dirty="0" smtClean="0"/>
              <a:t> SBSE + Feature Maps: </a:t>
            </a:r>
          </a:p>
          <a:p>
            <a:pPr lvl="1">
              <a:lnSpc>
                <a:spcPct val="70000"/>
              </a:lnSpc>
            </a:pPr>
            <a:r>
              <a:rPr lang="en-US" sz="1800" dirty="0" smtClean="0"/>
              <a:t> </a:t>
            </a:r>
            <a:r>
              <a:rPr lang="en-US" sz="1800" b="1" dirty="0" smtClean="0">
                <a:solidFill>
                  <a:srgbClr val="0000FF"/>
                </a:solidFill>
              </a:rPr>
              <a:t>Abdel </a:t>
            </a:r>
            <a:r>
              <a:rPr lang="en-US" sz="1800" b="1" dirty="0" err="1" smtClean="0">
                <a:solidFill>
                  <a:srgbClr val="0000FF"/>
                </a:solidFill>
              </a:rPr>
              <a:t>Sayyad</a:t>
            </a:r>
            <a:r>
              <a:rPr lang="en-US" sz="1800" b="1" dirty="0" smtClean="0">
                <a:solidFill>
                  <a:srgbClr val="0000FF"/>
                </a:solidFill>
              </a:rPr>
              <a:t> Salem </a:t>
            </a:r>
            <a:r>
              <a:rPr lang="en-US" sz="1800" dirty="0" smtClean="0"/>
              <a:t>, </a:t>
            </a:r>
          </a:p>
          <a:p>
            <a:pPr lvl="1">
              <a:lnSpc>
                <a:spcPct val="70000"/>
              </a:lnSpc>
            </a:pPr>
            <a:r>
              <a:rPr lang="en-US" sz="1800" dirty="0" smtClean="0"/>
              <a:t>WVU, current  </a:t>
            </a:r>
            <a:br>
              <a:rPr lang="en-US" sz="1800" dirty="0" smtClean="0"/>
            </a:br>
            <a:endParaRPr lang="en-US" sz="1800" dirty="0" smtClean="0"/>
          </a:p>
          <a:p>
            <a:pPr lvl="1">
              <a:lnSpc>
                <a:spcPct val="70000"/>
              </a:lnSpc>
            </a:pPr>
            <a:endParaRPr lang="en-US" sz="1800" dirty="0"/>
          </a:p>
          <a:p>
            <a:pPr lvl="1">
              <a:lnSpc>
                <a:spcPct val="70000"/>
              </a:lnSpc>
            </a:pPr>
            <a:endParaRPr lang="en-US" sz="1800" dirty="0" smtClean="0"/>
          </a:p>
          <a:p>
            <a:pPr marL="457200" lvl="1" indent="0">
              <a:lnSpc>
                <a:spcPct val="70000"/>
              </a:lnSpc>
              <a:buNone/>
            </a:pPr>
            <a:endParaRPr lang="en-US" sz="1800" dirty="0" smtClean="0"/>
          </a:p>
          <a:p>
            <a:pPr marL="57150" indent="0">
              <a:lnSpc>
                <a:spcPct val="70000"/>
              </a:lnSpc>
              <a:buNone/>
            </a:pPr>
            <a:r>
              <a:rPr lang="en-US" sz="1800" dirty="0" smtClean="0"/>
              <a:t>       GALE + air traffic control</a:t>
            </a:r>
          </a:p>
          <a:p>
            <a:pPr marL="914400" lvl="1" indent="-457200">
              <a:lnSpc>
                <a:spcPct val="70000"/>
              </a:lnSpc>
            </a:pPr>
            <a:r>
              <a:rPr lang="en-US" sz="1800" dirty="0" smtClean="0"/>
              <a:t> </a:t>
            </a:r>
            <a:r>
              <a:rPr lang="en-US" sz="1800" b="1" dirty="0" smtClean="0">
                <a:solidFill>
                  <a:srgbClr val="0000FF"/>
                </a:solidFill>
              </a:rPr>
              <a:t>Joe Krall</a:t>
            </a:r>
          </a:p>
          <a:p>
            <a:pPr marL="914400" lvl="1" indent="-457200">
              <a:lnSpc>
                <a:spcPct val="70000"/>
              </a:lnSpc>
            </a:pPr>
            <a:r>
              <a:rPr lang="en-US" sz="1800" dirty="0" smtClean="0"/>
              <a:t>WVU, current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23343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50898"/>
            <a:ext cx="9618646" cy="7167655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824107" y="471433"/>
            <a:ext cx="7772400" cy="1470025"/>
          </a:xfrm>
        </p:spPr>
        <p:txBody>
          <a:bodyPr/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What is…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02348" y="2471915"/>
            <a:ext cx="8864242" cy="1752600"/>
          </a:xfrm>
        </p:spPr>
        <p:txBody>
          <a:bodyPr>
            <a:noAutofit/>
          </a:bodyPr>
          <a:lstStyle/>
          <a:p>
            <a:endParaRPr lang="en-US" sz="3600" b="1" dirty="0">
              <a:solidFill>
                <a:schemeClr val="bg1"/>
              </a:solidFill>
            </a:endParaRPr>
          </a:p>
          <a:p>
            <a:r>
              <a:rPr lang="en-US" sz="3600" b="1" dirty="0" smtClean="0">
                <a:solidFill>
                  <a:schemeClr val="bg1"/>
                </a:solidFill>
              </a:rPr>
              <a:t>Goal-oriented requirements engineering?</a:t>
            </a:r>
          </a:p>
          <a:p>
            <a:endParaRPr lang="en-US" sz="3600" b="1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chemeClr val="bg1"/>
                </a:solidFill>
              </a:rPr>
              <a:t>The CPU crisis</a:t>
            </a:r>
            <a:r>
              <a:rPr lang="en-US" sz="3600" b="1" dirty="0" smtClean="0">
                <a:solidFill>
                  <a:schemeClr val="bg1"/>
                </a:solidFill>
              </a:rPr>
              <a:t>?</a:t>
            </a:r>
          </a:p>
          <a:p>
            <a:endParaRPr lang="en-US" sz="3600" b="1" dirty="0" smtClean="0">
              <a:solidFill>
                <a:schemeClr val="bg1"/>
              </a:solidFill>
            </a:endParaRPr>
          </a:p>
          <a:p>
            <a:r>
              <a:rPr lang="en-US" sz="3600" b="1" dirty="0" smtClean="0">
                <a:solidFill>
                  <a:schemeClr val="bg1"/>
                </a:solidFill>
              </a:rPr>
              <a:t>Search-based 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</a:rPr>
              <a:t>software engineering?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4594-8A72-A549-9520-D6AA947EAD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8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19889</TotalTime>
  <Words>1808</Words>
  <Application>Microsoft Macintosh PowerPoint</Application>
  <PresentationFormat>On-screen Show (4:3)</PresentationFormat>
  <Paragraphs>582</Paragraphs>
  <Slides>53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In the age of Big Data,  what role for Software Engineers?</vt:lpstr>
      <vt:lpstr>The  Declaration of  (Human) Dependence</vt:lpstr>
      <vt:lpstr>But not everyone agrees</vt:lpstr>
      <vt:lpstr>So what role for SE in the age of Big Data?</vt:lpstr>
      <vt:lpstr>Q: Is Big Data a “Systems” or “Human”-task? A: Yes</vt:lpstr>
      <vt:lpstr>This talk: in the age  Big Data  SE analysts are “goal engineers”</vt:lpstr>
      <vt:lpstr>Road map</vt:lpstr>
      <vt:lpstr>Acknowledgements</vt:lpstr>
      <vt:lpstr>What is…</vt:lpstr>
      <vt:lpstr>Goal-oriented RE</vt:lpstr>
      <vt:lpstr>“Big Models”: More and more people writing and running  more  and more models  </vt:lpstr>
      <vt:lpstr>The CPU Crisis</vt:lpstr>
      <vt:lpstr>“Big Models” and the CPU crisis: Example #1</vt:lpstr>
      <vt:lpstr>“Big Models” and the CPU crisis: Example #2</vt:lpstr>
      <vt:lpstr>Search-based SE (SBSE)</vt:lpstr>
      <vt:lpstr>Pareto optimality and  evolutionary computing</vt:lpstr>
      <vt:lpstr>Applications of SBSE</vt:lpstr>
      <vt:lpstr>Explosive growth in SBSE</vt:lpstr>
      <vt:lpstr>PowerPoint Presentation</vt:lpstr>
      <vt:lpstr>PowerPoint Presentation</vt:lpstr>
      <vt:lpstr>Why build more tools  for SBSE and  goal-oriented RE? </vt:lpstr>
      <vt:lpstr>Do we need more SBSE tools  for goal-based RE?</vt:lpstr>
      <vt:lpstr>Case study:  Feature maps  products</vt:lpstr>
      <vt:lpstr>Size of feature maps</vt:lpstr>
      <vt:lpstr>4 studies:      2 or  3 or 4 or 5 goals</vt:lpstr>
      <vt:lpstr> HV             = hypervolume of dominated region Spread      = coverage of frontier % correct = %constraints satisfied</vt:lpstr>
      <vt:lpstr> HV             = hypervolume of dominated region Spread      = coverage of frontier % correct = %constraints satisfied</vt:lpstr>
      <vt:lpstr>Q: What is so different about IBEA? A: Continuous dominance</vt:lpstr>
      <vt:lpstr>   What are the added benefits of goal-oriented reasoning?</vt:lpstr>
      <vt:lpstr>State of the Art</vt:lpstr>
      <vt:lpstr>The Seeding Heuristic</vt:lpstr>
      <vt:lpstr>Correct solutions after 30 minutes  for the large Linux Kernel model</vt:lpstr>
      <vt:lpstr>  How to make goal-based reasoning faster?  (GALE= Geometric Active LEarning)  </vt:lpstr>
      <vt:lpstr>WMC: GIT’s Work Models that Compute [Kim’11]</vt:lpstr>
      <vt:lpstr>Active learning and evolutionary computing</vt:lpstr>
      <vt:lpstr>Recursively cluster data,  find  most distant points in leaf clusters</vt:lpstr>
      <vt:lpstr>For frontier as convex hull, for each line segment, push towards best end</vt:lpstr>
      <vt:lpstr>Repeat for all points on line  segments on non-dominated  region of convex hull</vt:lpstr>
      <vt:lpstr>Results on NASA models: Scores as good as other methods Orders of magnitude fewer evaluations</vt:lpstr>
      <vt:lpstr>PowerPoint Presentation</vt:lpstr>
      <vt:lpstr>Results on other models</vt:lpstr>
      <vt:lpstr>Conclusion</vt:lpstr>
      <vt:lpstr>The CPU Crisis</vt:lpstr>
      <vt:lpstr>Q: In the age of Big Data, what       role for Software Engineers? A: Goal Engineering</vt:lpstr>
      <vt:lpstr>To manage the CPU crisis: need a better understanding of the “shape” of the user goals</vt:lpstr>
      <vt:lpstr>Combining algorithms  and goal-oriented RE</vt:lpstr>
      <vt:lpstr>   Future Work</vt:lpstr>
      <vt:lpstr>GALE</vt:lpstr>
      <vt:lpstr>After “Big Data”, “Big Models” ?</vt:lpstr>
      <vt:lpstr>In the age of Big Data,  what role for Software Engineers?</vt:lpstr>
      <vt:lpstr>SE in the age of Big Data</vt:lpstr>
      <vt:lpstr>PowerPoint Presentation</vt:lpstr>
      <vt:lpstr>PowerPoint Presentation</vt:lpstr>
    </vt:vector>
  </TitlesOfParts>
  <Company>WVU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 + Big Data</dc:title>
  <dc:creator>Tim Menzies</dc:creator>
  <cp:lastModifiedBy>Tim Menzies</cp:lastModifiedBy>
  <cp:revision>2295</cp:revision>
  <dcterms:created xsi:type="dcterms:W3CDTF">2013-12-15T14:13:32Z</dcterms:created>
  <dcterms:modified xsi:type="dcterms:W3CDTF">2015-06-02T04:29:57Z</dcterms:modified>
</cp:coreProperties>
</file>